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4"/>
    <p:sldMasterId id="2147484091" r:id="rId5"/>
    <p:sldMasterId id="2147484128" r:id="rId6"/>
    <p:sldMasterId id="2147484151" r:id="rId7"/>
  </p:sldMasterIdLst>
  <p:notesMasterIdLst>
    <p:notesMasterId r:id="rId33"/>
  </p:notesMasterIdLst>
  <p:handoutMasterIdLst>
    <p:handoutMasterId r:id="rId34"/>
  </p:handoutMasterIdLst>
  <p:sldIdLst>
    <p:sldId id="258" r:id="rId8"/>
    <p:sldId id="3154" r:id="rId9"/>
    <p:sldId id="3176" r:id="rId10"/>
    <p:sldId id="1532" r:id="rId11"/>
    <p:sldId id="1531" r:id="rId12"/>
    <p:sldId id="3212" r:id="rId13"/>
    <p:sldId id="3204" r:id="rId14"/>
    <p:sldId id="3207" r:id="rId15"/>
    <p:sldId id="3182" r:id="rId16"/>
    <p:sldId id="3214" r:id="rId17"/>
    <p:sldId id="1533" r:id="rId18"/>
    <p:sldId id="1534" r:id="rId19"/>
    <p:sldId id="1552" r:id="rId20"/>
    <p:sldId id="1535" r:id="rId21"/>
    <p:sldId id="1549" r:id="rId22"/>
    <p:sldId id="3193" r:id="rId23"/>
    <p:sldId id="3195" r:id="rId24"/>
    <p:sldId id="3206" r:id="rId25"/>
    <p:sldId id="3200" r:id="rId26"/>
    <p:sldId id="1541" r:id="rId27"/>
    <p:sldId id="3209" r:id="rId28"/>
    <p:sldId id="3210" r:id="rId29"/>
    <p:sldId id="3211" r:id="rId30"/>
    <p:sldId id="3191" r:id="rId31"/>
    <p:sldId id="3213" r:id="rId32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A10481-AEE3-4C3F-9B6D-9B7A8646A6E7}">
          <p14:sldIdLst>
            <p14:sldId id="258"/>
            <p14:sldId id="3154"/>
            <p14:sldId id="3176"/>
            <p14:sldId id="1532"/>
            <p14:sldId id="1531"/>
            <p14:sldId id="3212"/>
            <p14:sldId id="3204"/>
            <p14:sldId id="3207"/>
            <p14:sldId id="3182"/>
            <p14:sldId id="3214"/>
            <p14:sldId id="1533"/>
            <p14:sldId id="1534"/>
            <p14:sldId id="1552"/>
            <p14:sldId id="1535"/>
            <p14:sldId id="1549"/>
            <p14:sldId id="3193"/>
            <p14:sldId id="3195"/>
            <p14:sldId id="3206"/>
            <p14:sldId id="3200"/>
            <p14:sldId id="1541"/>
            <p14:sldId id="3209"/>
            <p14:sldId id="3210"/>
            <p14:sldId id="3211"/>
            <p14:sldId id="3191"/>
            <p14:sldId id="3213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3228" userDrawn="1">
          <p15:clr>
            <a:srgbClr val="A4A3A4"/>
          </p15:clr>
        </p15:guide>
        <p15:guide id="3" pos="168" userDrawn="1">
          <p15:clr>
            <a:srgbClr val="A4A3A4"/>
          </p15:clr>
        </p15:guide>
        <p15:guide id="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cott Prugh" initials="SP [2]" lastIdx="2" clrIdx="6">
    <p:extLst>
      <p:ext uri="{19B8F6BF-5375-455C-9EA6-DF929625EA0E}">
        <p15:presenceInfo xmlns:p15="http://schemas.microsoft.com/office/powerpoint/2012/main" userId="S::Scott.Prugh@csgi.com::c100e5f4-969d-43a1-ae8c-f4e04426359e" providerId="AD"/>
      </p:ext>
    </p:extLst>
  </p:cmAuthor>
  <p:cmAuthor id="1" name="Kimberly Caulfield" initials="KC" lastIdx="4" clrIdx="0"/>
  <p:cmAuthor id="2" name="Kent Steffen" initials="KS [3]" lastIdx="1" clrIdx="1"/>
  <p:cmAuthor id="3" name="Scott Prugh" initials="" lastIdx="0" clrIdx="2"/>
  <p:cmAuthor id="4" name="Scott Prugh" initials="SP" lastIdx="1" clrIdx="3">
    <p:extLst>
      <p:ext uri="{19B8F6BF-5375-455C-9EA6-DF929625EA0E}">
        <p15:presenceInfo xmlns:p15="http://schemas.microsoft.com/office/powerpoint/2012/main" userId="S-1-5-21-3793588157-1358560263-2317250270-31723" providerId="AD"/>
      </p:ext>
    </p:extLst>
  </p:cmAuthor>
  <p:cmAuthor id="5" name="Brian Clark" initials="BC" lastIdx="3" clrIdx="4">
    <p:extLst>
      <p:ext uri="{19B8F6BF-5375-455C-9EA6-DF929625EA0E}">
        <p15:presenceInfo xmlns:p15="http://schemas.microsoft.com/office/powerpoint/2012/main" userId="Brian Clark" providerId="None"/>
      </p:ext>
    </p:extLst>
  </p:cmAuthor>
  <p:cmAuthor id="6" name="Gary Gauger" initials="GG" lastIdx="17" clrIdx="5">
    <p:extLst>
      <p:ext uri="{19B8F6BF-5375-455C-9EA6-DF929625EA0E}">
        <p15:presenceInfo xmlns:p15="http://schemas.microsoft.com/office/powerpoint/2012/main" userId="S-1-5-21-3793588157-1358560263-2317250270-12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B1E"/>
    <a:srgbClr val="FFD86E"/>
    <a:srgbClr val="699BD2"/>
    <a:srgbClr val="75CA93"/>
    <a:srgbClr val="F15E3D"/>
    <a:srgbClr val="FAA51F"/>
    <a:srgbClr val="AD5FE7"/>
    <a:srgbClr val="CD9FF1"/>
    <a:srgbClr val="B4DA8C"/>
    <a:srgbClr val="9F9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2979" autoAdjust="0"/>
  </p:normalViewPr>
  <p:slideViewPr>
    <p:cSldViewPr snapToGrid="0" showGuides="1">
      <p:cViewPr varScale="1">
        <p:scale>
          <a:sx n="87" d="100"/>
          <a:sy n="87" d="100"/>
        </p:scale>
        <p:origin x="1272" y="41"/>
      </p:cViewPr>
      <p:guideLst>
        <p:guide orient="horz" pos="3228"/>
        <p:guide pos="168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1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867BF48-70F1-411C-BBC1-D4A6DF325058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4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526453C2-68DF-4782-B80C-0887978070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879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79107460-EF27-49C7-A0A3-0C3788E0472E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4025" y="719138"/>
            <a:ext cx="6407150" cy="3603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2"/>
            <a:ext cx="5852160" cy="4320539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1" cy="48005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10123C24-0C4B-4532-916C-040E929711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789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8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98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1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0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28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2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85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01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85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28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5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53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cap="non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38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0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23C24-0C4B-4532-916C-040E92971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42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23C24-0C4B-4532-916C-040E92971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92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23C24-0C4B-4532-916C-040E929711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9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9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Scott: 2min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80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7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473533" y="4920398"/>
            <a:ext cx="5670468" cy="223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34508" cy="51435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3824658" y="4242920"/>
            <a:ext cx="527534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24658" y="4242920"/>
            <a:ext cx="2178978" cy="200055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24658" y="4442975"/>
            <a:ext cx="470251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49964" y="2020671"/>
            <a:ext cx="4514805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49675" y="2161558"/>
            <a:ext cx="4514850" cy="553998"/>
          </a:xfr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6" y="0"/>
            <a:ext cx="1273174" cy="9159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473533" y="4920398"/>
            <a:ext cx="5670468" cy="223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34508" cy="51435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3824658" y="4242920"/>
            <a:ext cx="527534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24658" y="4242920"/>
            <a:ext cx="2178978" cy="200055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24658" y="4442975"/>
            <a:ext cx="470251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49964" y="2020671"/>
            <a:ext cx="4514805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49675" y="2161558"/>
            <a:ext cx="4514850" cy="553998"/>
          </a:xfr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326" y="0"/>
            <a:ext cx="1273174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7402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473533" y="4920398"/>
            <a:ext cx="5670468" cy="223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3533775" cy="5143500"/>
          </a:xfrm>
          <a:custGeom>
            <a:avLst/>
            <a:gdLst>
              <a:gd name="connsiteX0" fmla="*/ 0 w 3534508"/>
              <a:gd name="connsiteY0" fmla="*/ 0 h 5143500"/>
              <a:gd name="connsiteX1" fmla="*/ 3330054 w 3534508"/>
              <a:gd name="connsiteY1" fmla="*/ 0 h 5143500"/>
              <a:gd name="connsiteX2" fmla="*/ 3330054 w 3534508"/>
              <a:gd name="connsiteY2" fmla="*/ 149468 h 5143500"/>
              <a:gd name="connsiteX3" fmla="*/ 3429000 w 3534508"/>
              <a:gd name="connsiteY3" fmla="*/ 149468 h 5143500"/>
              <a:gd name="connsiteX4" fmla="*/ 3429000 w 3534508"/>
              <a:gd name="connsiteY4" fmla="*/ 3938954 h 5143500"/>
              <a:gd name="connsiteX5" fmla="*/ 3330054 w 3534508"/>
              <a:gd name="connsiteY5" fmla="*/ 3938954 h 5143500"/>
              <a:gd name="connsiteX6" fmla="*/ 3330054 w 3534508"/>
              <a:gd name="connsiteY6" fmla="*/ 4643030 h 5143500"/>
              <a:gd name="connsiteX7" fmla="*/ 3534508 w 3534508"/>
              <a:gd name="connsiteY7" fmla="*/ 4643030 h 5143500"/>
              <a:gd name="connsiteX8" fmla="*/ 3534508 w 3534508"/>
              <a:gd name="connsiteY8" fmla="*/ 5143500 h 5143500"/>
              <a:gd name="connsiteX9" fmla="*/ 0 w 3534508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4508" h="5143500">
                <a:moveTo>
                  <a:pt x="0" y="0"/>
                </a:moveTo>
                <a:lnTo>
                  <a:pt x="3330054" y="0"/>
                </a:lnTo>
                <a:lnTo>
                  <a:pt x="3330054" y="149468"/>
                </a:lnTo>
                <a:lnTo>
                  <a:pt x="3429000" y="149468"/>
                </a:lnTo>
                <a:lnTo>
                  <a:pt x="3429000" y="3938954"/>
                </a:lnTo>
                <a:lnTo>
                  <a:pt x="3330054" y="3938954"/>
                </a:lnTo>
                <a:lnTo>
                  <a:pt x="3330054" y="4643030"/>
                </a:lnTo>
                <a:lnTo>
                  <a:pt x="3534508" y="4643030"/>
                </a:lnTo>
                <a:lnTo>
                  <a:pt x="3534508" y="5143500"/>
                </a:lnTo>
                <a:lnTo>
                  <a:pt x="0" y="5143500"/>
                </a:lnTo>
                <a:close/>
              </a:path>
            </a:pathLst>
          </a:custGeom>
        </p:spPr>
      </p:pic>
      <p:cxnSp>
        <p:nvCxnSpPr>
          <p:cNvPr id="17" name="Straight Connector 16"/>
          <p:cNvCxnSpPr/>
          <p:nvPr userDrawn="1"/>
        </p:nvCxnSpPr>
        <p:spPr>
          <a:xfrm flipH="1">
            <a:off x="3824658" y="4242920"/>
            <a:ext cx="527534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24658" y="4242920"/>
            <a:ext cx="2178978" cy="200055"/>
          </a:xfrm>
        </p:spPr>
        <p:txBody>
          <a:bodyPr wrap="square" lIns="0" tIns="4572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00 Month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24658" y="4442975"/>
            <a:ext cx="470251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20XX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49964" y="2020671"/>
            <a:ext cx="4514805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Presented by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 |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749675" y="2161558"/>
            <a:ext cx="4514850" cy="553998"/>
          </a:xfr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of presentation</a:t>
            </a:r>
          </a:p>
        </p:txBody>
      </p:sp>
      <p:pic>
        <p:nvPicPr>
          <p:cNvPr id="12" name="Content Placeholder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326" y="0"/>
            <a:ext cx="1273174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519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4941" y="536575"/>
            <a:ext cx="5434135" cy="4122738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11532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7146" y="1184069"/>
            <a:ext cx="2153135" cy="230832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855" y="3501460"/>
            <a:ext cx="1993037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68755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74941" y="536575"/>
            <a:ext cx="5434135" cy="4122738"/>
          </a:xfrm>
          <a:custGeom>
            <a:avLst/>
            <a:gdLst>
              <a:gd name="connsiteX0" fmla="*/ 0 w 5434135"/>
              <a:gd name="connsiteY0" fmla="*/ 0 h 4122738"/>
              <a:gd name="connsiteX1" fmla="*/ 5434135 w 5434135"/>
              <a:gd name="connsiteY1" fmla="*/ 0 h 4122738"/>
              <a:gd name="connsiteX2" fmla="*/ 5434135 w 5434135"/>
              <a:gd name="connsiteY2" fmla="*/ 4122738 h 4122738"/>
              <a:gd name="connsiteX3" fmla="*/ 193431 w 5434135"/>
              <a:gd name="connsiteY3" fmla="*/ 4122738 h 4122738"/>
              <a:gd name="connsiteX4" fmla="*/ 193431 w 5434135"/>
              <a:gd name="connsiteY4" fmla="*/ 3472717 h 4122738"/>
              <a:gd name="connsiteX5" fmla="*/ 0 w 5434135"/>
              <a:gd name="connsiteY5" fmla="*/ 3472717 h 412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4135" h="4122738">
                <a:moveTo>
                  <a:pt x="0" y="0"/>
                </a:moveTo>
                <a:lnTo>
                  <a:pt x="5434135" y="0"/>
                </a:lnTo>
                <a:lnTo>
                  <a:pt x="5434135" y="4122738"/>
                </a:lnTo>
                <a:lnTo>
                  <a:pt x="193431" y="4122738"/>
                </a:lnTo>
                <a:lnTo>
                  <a:pt x="193431" y="3472717"/>
                </a:lnTo>
                <a:lnTo>
                  <a:pt x="0" y="3472717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 flipH="1">
            <a:off x="511532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7146" y="1184069"/>
            <a:ext cx="2153135" cy="230832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855" y="3501460"/>
            <a:ext cx="1993037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419496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64" y="553345"/>
            <a:ext cx="8115300" cy="2311400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40317" y="3052656"/>
            <a:ext cx="8187047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69935" y="4033440"/>
            <a:ext cx="3757429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048214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2064" y="553345"/>
            <a:ext cx="8115300" cy="2311400"/>
          </a:xfrm>
          <a:custGeom>
            <a:avLst/>
            <a:gdLst>
              <a:gd name="connsiteX0" fmla="*/ 0 w 8115300"/>
              <a:gd name="connsiteY0" fmla="*/ 0 h 2311400"/>
              <a:gd name="connsiteX1" fmla="*/ 8115300 w 8115300"/>
              <a:gd name="connsiteY1" fmla="*/ 0 h 2311400"/>
              <a:gd name="connsiteX2" fmla="*/ 8115300 w 8115300"/>
              <a:gd name="connsiteY2" fmla="*/ 2311400 h 2311400"/>
              <a:gd name="connsiteX3" fmla="*/ 4264331 w 8115300"/>
              <a:gd name="connsiteY3" fmla="*/ 2311400 h 2311400"/>
              <a:gd name="connsiteX4" fmla="*/ 4264331 w 8115300"/>
              <a:gd name="connsiteY4" fmla="*/ 2118702 h 2311400"/>
              <a:gd name="connsiteX5" fmla="*/ 0 w 8115300"/>
              <a:gd name="connsiteY5" fmla="*/ 2118702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5300" h="2311400">
                <a:moveTo>
                  <a:pt x="0" y="0"/>
                </a:moveTo>
                <a:lnTo>
                  <a:pt x="8115300" y="0"/>
                </a:lnTo>
                <a:lnTo>
                  <a:pt x="8115300" y="2311400"/>
                </a:lnTo>
                <a:lnTo>
                  <a:pt x="4264331" y="2311400"/>
                </a:lnTo>
                <a:lnTo>
                  <a:pt x="4264331" y="2118702"/>
                </a:lnTo>
                <a:lnTo>
                  <a:pt x="0" y="2118702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40317" y="3052656"/>
            <a:ext cx="8187047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Long header goes here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69935" y="4033440"/>
            <a:ext cx="3757429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33264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36331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836953"/>
            <a:ext cx="8065276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i="0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79" y="1833125"/>
            <a:ext cx="3790764" cy="923330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85928" y="1833125"/>
            <a:ext cx="3790764" cy="923330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85928" y="1681186"/>
            <a:ext cx="37907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660779" y="1681186"/>
            <a:ext cx="37907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1782632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12064" y="536331"/>
            <a:ext cx="81153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841070" y="1184069"/>
            <a:ext cx="2148840" cy="230832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37205" y="1268375"/>
            <a:ext cx="2152832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841511" y="1268375"/>
            <a:ext cx="2152832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841511" y="1420314"/>
            <a:ext cx="2152832" cy="153888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37205" y="1420314"/>
            <a:ext cx="2152832" cy="153888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30586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+ 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36331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947057" y="3471713"/>
            <a:ext cx="0" cy="8617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889485" y="3471713"/>
            <a:ext cx="0" cy="8617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39631" y="2056915"/>
            <a:ext cx="538946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0" name="Text Placeholder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39631" y="1037648"/>
            <a:ext cx="538946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39631" y="885709"/>
            <a:ext cx="53894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239631" y="1904976"/>
            <a:ext cx="53894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1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12064" y="836953"/>
            <a:ext cx="2148840" cy="230832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4" name="Text Placeholder 8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236336" y="3671434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36336" y="3519495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78764" y="3671434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178764" y="3519495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121193" y="3671434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9" name="Text Placeholder 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121193" y="3519495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04178512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36331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557702" y="2481998"/>
            <a:ext cx="0" cy="8617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500130" y="2481998"/>
            <a:ext cx="0" cy="8617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846981" y="2681719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846981" y="2529780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89409" y="2681719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89409" y="2529780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5731838" y="2681719"/>
            <a:ext cx="1479014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731838" y="2529780"/>
            <a:ext cx="147901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841248"/>
            <a:ext cx="8110728" cy="120032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Longer title of page </a:t>
            </a:r>
            <a:br>
              <a:rPr lang="en-US"/>
            </a:br>
            <a:r>
              <a:rPr lang="en-US"/>
              <a:t>goes right here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37180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36331"/>
            <a:ext cx="9144000" cy="41235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08595"/>
            <a:ext cx="914400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Divider slide – red</a:t>
            </a:r>
          </a:p>
        </p:txBody>
      </p:sp>
    </p:spTree>
    <p:extLst>
      <p:ext uri="{BB962C8B-B14F-4D97-AF65-F5344CB8AC3E}">
        <p14:creationId xmlns:p14="http://schemas.microsoft.com/office/powerpoint/2010/main" val="1787601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12064" y="539496"/>
            <a:ext cx="81153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2208595"/>
            <a:ext cx="811530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Divider slide – grey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2912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36331"/>
            <a:ext cx="9144000" cy="412359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sp>
        <p:nvSpPr>
          <p:cNvPr id="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208595"/>
            <a:ext cx="9144000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Divider slide – red</a:t>
            </a:r>
          </a:p>
        </p:txBody>
      </p:sp>
    </p:spTree>
    <p:extLst>
      <p:ext uri="{BB962C8B-B14F-4D97-AF65-F5344CB8AC3E}">
        <p14:creationId xmlns:p14="http://schemas.microsoft.com/office/powerpoint/2010/main" val="272586812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536331"/>
            <a:ext cx="8117586" cy="4123591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3262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536331"/>
            <a:ext cx="8117586" cy="4123591"/>
          </a:xfrm>
          <a:solidFill>
            <a:schemeClr val="tx1">
              <a:alpha val="59000"/>
            </a:schemeClr>
          </a:solidFill>
        </p:spPr>
        <p:txBody>
          <a:bodyPr wrap="square" bIns="182880" anchor="ctr">
            <a:noAutofit/>
          </a:bodyPr>
          <a:lstStyle>
            <a:lvl1pPr marL="0" indent="0" algn="ctr"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Picture Divider slide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6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>
            <a:off x="3196003" y="536331"/>
            <a:ext cx="5433647" cy="4123592"/>
          </a:xfrm>
          <a:custGeom>
            <a:avLst/>
            <a:gdLst>
              <a:gd name="connsiteX0" fmla="*/ 0 w 5433647"/>
              <a:gd name="connsiteY0" fmla="*/ 0 h 4123592"/>
              <a:gd name="connsiteX1" fmla="*/ 193431 w 5433647"/>
              <a:gd name="connsiteY1" fmla="*/ 0 h 4123592"/>
              <a:gd name="connsiteX2" fmla="*/ 861647 w 5433647"/>
              <a:gd name="connsiteY2" fmla="*/ 0 h 4123592"/>
              <a:gd name="connsiteX3" fmla="*/ 5433647 w 5433647"/>
              <a:gd name="connsiteY3" fmla="*/ 0 h 4123592"/>
              <a:gd name="connsiteX4" fmla="*/ 5433647 w 5433647"/>
              <a:gd name="connsiteY4" fmla="*/ 4123592 h 4123592"/>
              <a:gd name="connsiteX5" fmla="*/ 193431 w 5433647"/>
              <a:gd name="connsiteY5" fmla="*/ 4123592 h 4123592"/>
              <a:gd name="connsiteX6" fmla="*/ 193431 w 5433647"/>
              <a:gd name="connsiteY6" fmla="*/ 3472961 h 4123592"/>
              <a:gd name="connsiteX7" fmla="*/ 0 w 5433647"/>
              <a:gd name="connsiteY7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64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5433647" y="0"/>
                </a:lnTo>
                <a:lnTo>
                  <a:pt x="5433647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7146" y="1184069"/>
            <a:ext cx="2153135" cy="230832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855" y="3501460"/>
            <a:ext cx="1993037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3724102" y="906087"/>
            <a:ext cx="4577110" cy="3384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/>
              <a:t>Click to add chart, graphic, video, etc.</a:t>
            </a:r>
          </a:p>
        </p:txBody>
      </p:sp>
    </p:spTree>
    <p:extLst>
      <p:ext uri="{BB962C8B-B14F-4D97-AF65-F5344CB8AC3E}">
        <p14:creationId xmlns:p14="http://schemas.microsoft.com/office/powerpoint/2010/main" val="1344905984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109"/>
          <p:cNvSpPr/>
          <p:nvPr userDrawn="1"/>
        </p:nvSpPr>
        <p:spPr>
          <a:xfrm>
            <a:off x="3196003" y="536331"/>
            <a:ext cx="5947997" cy="4123592"/>
          </a:xfrm>
          <a:custGeom>
            <a:avLst/>
            <a:gdLst>
              <a:gd name="connsiteX0" fmla="*/ 0 w 5947997"/>
              <a:gd name="connsiteY0" fmla="*/ 0 h 4123592"/>
              <a:gd name="connsiteX1" fmla="*/ 193431 w 5947997"/>
              <a:gd name="connsiteY1" fmla="*/ 0 h 4123592"/>
              <a:gd name="connsiteX2" fmla="*/ 861647 w 5947997"/>
              <a:gd name="connsiteY2" fmla="*/ 0 h 4123592"/>
              <a:gd name="connsiteX3" fmla="*/ 4052614 w 5947997"/>
              <a:gd name="connsiteY3" fmla="*/ 0 h 4123592"/>
              <a:gd name="connsiteX4" fmla="*/ 5433647 w 5947997"/>
              <a:gd name="connsiteY4" fmla="*/ 0 h 4123592"/>
              <a:gd name="connsiteX5" fmla="*/ 5947997 w 5947997"/>
              <a:gd name="connsiteY5" fmla="*/ 0 h 4123592"/>
              <a:gd name="connsiteX6" fmla="*/ 5947997 w 5947997"/>
              <a:gd name="connsiteY6" fmla="*/ 4123592 h 4123592"/>
              <a:gd name="connsiteX7" fmla="*/ 5433647 w 5947997"/>
              <a:gd name="connsiteY7" fmla="*/ 4123592 h 4123592"/>
              <a:gd name="connsiteX8" fmla="*/ 4052614 w 5947997"/>
              <a:gd name="connsiteY8" fmla="*/ 4123592 h 4123592"/>
              <a:gd name="connsiteX9" fmla="*/ 193431 w 5947997"/>
              <a:gd name="connsiteY9" fmla="*/ 4123592 h 4123592"/>
              <a:gd name="connsiteX10" fmla="*/ 193431 w 5947997"/>
              <a:gd name="connsiteY10" fmla="*/ 3472961 h 4123592"/>
              <a:gd name="connsiteX11" fmla="*/ 0 w 5947997"/>
              <a:gd name="connsiteY11" fmla="*/ 3472961 h 412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47997" h="4123592">
                <a:moveTo>
                  <a:pt x="0" y="0"/>
                </a:moveTo>
                <a:lnTo>
                  <a:pt x="193431" y="0"/>
                </a:lnTo>
                <a:lnTo>
                  <a:pt x="861647" y="0"/>
                </a:lnTo>
                <a:lnTo>
                  <a:pt x="4052614" y="0"/>
                </a:lnTo>
                <a:lnTo>
                  <a:pt x="5433647" y="0"/>
                </a:lnTo>
                <a:lnTo>
                  <a:pt x="5947997" y="0"/>
                </a:lnTo>
                <a:lnTo>
                  <a:pt x="5947997" y="4123592"/>
                </a:lnTo>
                <a:lnTo>
                  <a:pt x="5433647" y="4123592"/>
                </a:lnTo>
                <a:lnTo>
                  <a:pt x="4052614" y="4123592"/>
                </a:lnTo>
                <a:lnTo>
                  <a:pt x="193431" y="4123592"/>
                </a:lnTo>
                <a:lnTo>
                  <a:pt x="193431" y="3472961"/>
                </a:lnTo>
                <a:lnTo>
                  <a:pt x="0" y="347296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sp>
        <p:nvSpPr>
          <p:cNvPr id="10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7146" y="1184069"/>
            <a:ext cx="2153135" cy="230832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0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54855" y="3501460"/>
            <a:ext cx="1993037" cy="61555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able Placeholder 5"/>
          <p:cNvSpPr>
            <a:spLocks noGrp="1"/>
          </p:cNvSpPr>
          <p:nvPr>
            <p:ph type="tbl" sz="quarter" idx="14" hasCustomPrompt="1"/>
          </p:nvPr>
        </p:nvSpPr>
        <p:spPr>
          <a:xfrm>
            <a:off x="3795206" y="1184070"/>
            <a:ext cx="4935982" cy="31127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4511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8095517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1547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82215772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ressed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25415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4830" y="69467"/>
            <a:ext cx="7520160" cy="40011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39134794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ressed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25415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4830" y="69467"/>
            <a:ext cx="7520160" cy="40011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79640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1A7B-7D8E-4536-9BB5-8492CD2DCD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763" y="1160463"/>
            <a:ext cx="8435975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77729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1A7B-7D8E-4536-9BB5-8492CD2DCD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764" y="1160463"/>
            <a:ext cx="3950380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733E3-7BAD-49A5-AEFD-751DEC68C5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4225" y="1160463"/>
            <a:ext cx="4389438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88067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Bulle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195BD6-23B9-4343-B8A1-8C1893F6D80A}"/>
              </a:ext>
            </a:extLst>
          </p:cNvPr>
          <p:cNvGrpSpPr/>
          <p:nvPr userDrawn="1"/>
        </p:nvGrpSpPr>
        <p:grpSpPr>
          <a:xfrm>
            <a:off x="162128" y="1008742"/>
            <a:ext cx="8981872" cy="3903725"/>
            <a:chOff x="162128" y="674450"/>
            <a:chExt cx="8981872" cy="4238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063986-2A31-42E5-9502-4CC83C892D7D}"/>
                </a:ext>
              </a:extLst>
            </p:cNvPr>
            <p:cNvSpPr/>
            <p:nvPr userDrawn="1"/>
          </p:nvSpPr>
          <p:spPr>
            <a:xfrm>
              <a:off x="162128" y="674450"/>
              <a:ext cx="8981872" cy="376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1323D0-8E88-4F35-A701-C90273073B9C}"/>
                </a:ext>
              </a:extLst>
            </p:cNvPr>
            <p:cNvSpPr/>
            <p:nvPr userDrawn="1"/>
          </p:nvSpPr>
          <p:spPr>
            <a:xfrm>
              <a:off x="304800" y="4098587"/>
              <a:ext cx="8839199" cy="813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1A7B-7D8E-4536-9BB5-8492CD2DCD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763" y="1160463"/>
            <a:ext cx="8435975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03930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195BD6-23B9-4343-B8A1-8C1893F6D80A}"/>
              </a:ext>
            </a:extLst>
          </p:cNvPr>
          <p:cNvGrpSpPr/>
          <p:nvPr userDrawn="1"/>
        </p:nvGrpSpPr>
        <p:grpSpPr>
          <a:xfrm>
            <a:off x="162128" y="1008742"/>
            <a:ext cx="8981872" cy="3903725"/>
            <a:chOff x="162128" y="674450"/>
            <a:chExt cx="8981872" cy="42380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063986-2A31-42E5-9502-4CC83C892D7D}"/>
                </a:ext>
              </a:extLst>
            </p:cNvPr>
            <p:cNvSpPr/>
            <p:nvPr userDrawn="1"/>
          </p:nvSpPr>
          <p:spPr>
            <a:xfrm>
              <a:off x="162128" y="674450"/>
              <a:ext cx="8981872" cy="376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1323D0-8E88-4F35-A701-C90273073B9C}"/>
                </a:ext>
              </a:extLst>
            </p:cNvPr>
            <p:cNvSpPr/>
            <p:nvPr userDrawn="1"/>
          </p:nvSpPr>
          <p:spPr>
            <a:xfrm>
              <a:off x="304800" y="4098587"/>
              <a:ext cx="8839199" cy="813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51A7B-7D8E-4536-9BB5-8492CD2DCD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764" y="1160463"/>
            <a:ext cx="3950380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733E3-7BAD-49A5-AEFD-751DEC68C5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94225" y="1160463"/>
            <a:ext cx="4389438" cy="357187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065837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ressed Bulle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62AE35-EA73-47BA-BD05-54E087EEA9E6}"/>
              </a:ext>
            </a:extLst>
          </p:cNvPr>
          <p:cNvGrpSpPr/>
          <p:nvPr userDrawn="1"/>
        </p:nvGrpSpPr>
        <p:grpSpPr>
          <a:xfrm>
            <a:off x="162128" y="674450"/>
            <a:ext cx="8981872" cy="4238018"/>
            <a:chOff x="162128" y="674450"/>
            <a:chExt cx="8981872" cy="42380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5C4EE4-201C-4CAE-9487-2CC0195ABB15}"/>
                </a:ext>
              </a:extLst>
            </p:cNvPr>
            <p:cNvSpPr/>
            <p:nvPr userDrawn="1"/>
          </p:nvSpPr>
          <p:spPr>
            <a:xfrm>
              <a:off x="162128" y="674450"/>
              <a:ext cx="8981872" cy="376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650E13-98A1-4350-8A89-50012FCE0591}"/>
                </a:ext>
              </a:extLst>
            </p:cNvPr>
            <p:cNvSpPr/>
            <p:nvPr userDrawn="1"/>
          </p:nvSpPr>
          <p:spPr>
            <a:xfrm>
              <a:off x="304800" y="4098587"/>
              <a:ext cx="8839199" cy="813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25415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4830" y="69467"/>
            <a:ext cx="7520160" cy="40011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A78E-0A46-4DAA-A187-E8F8AE2887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064" y="804153"/>
            <a:ext cx="8515204" cy="404724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225378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ressed 2-Column Bullet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62AE35-EA73-47BA-BD05-54E087EEA9E6}"/>
              </a:ext>
            </a:extLst>
          </p:cNvPr>
          <p:cNvGrpSpPr/>
          <p:nvPr userDrawn="1"/>
        </p:nvGrpSpPr>
        <p:grpSpPr>
          <a:xfrm>
            <a:off x="162128" y="674450"/>
            <a:ext cx="8981872" cy="4238018"/>
            <a:chOff x="162128" y="674450"/>
            <a:chExt cx="8981872" cy="42380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5C4EE4-201C-4CAE-9487-2CC0195ABB15}"/>
                </a:ext>
              </a:extLst>
            </p:cNvPr>
            <p:cNvSpPr/>
            <p:nvPr userDrawn="1"/>
          </p:nvSpPr>
          <p:spPr>
            <a:xfrm>
              <a:off x="162128" y="674450"/>
              <a:ext cx="8981872" cy="3761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650E13-98A1-4350-8A89-50012FCE0591}"/>
                </a:ext>
              </a:extLst>
            </p:cNvPr>
            <p:cNvSpPr/>
            <p:nvPr userDrawn="1"/>
          </p:nvSpPr>
          <p:spPr>
            <a:xfrm>
              <a:off x="304800" y="4098587"/>
              <a:ext cx="8839199" cy="813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25415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4830" y="69467"/>
            <a:ext cx="7520160" cy="400110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A78E-0A46-4DAA-A187-E8F8AE2887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2064" y="804153"/>
            <a:ext cx="3958336" cy="404724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F2233-418D-4A12-891D-D7FB76385F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81538" y="804863"/>
            <a:ext cx="4324350" cy="4046537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07075"/>
                </a:solidFill>
              </a:defRPr>
            </a:lvl1pPr>
            <a:lvl2pPr>
              <a:defRPr sz="1600">
                <a:solidFill>
                  <a:srgbClr val="707075"/>
                </a:solidFill>
              </a:defRPr>
            </a:lvl2pPr>
            <a:lvl3pPr>
              <a:defRPr sz="1400">
                <a:solidFill>
                  <a:srgbClr val="707075"/>
                </a:solidFill>
              </a:defRPr>
            </a:lvl3pPr>
            <a:lvl4pPr>
              <a:defRPr sz="1200">
                <a:solidFill>
                  <a:srgbClr val="707075"/>
                </a:solidFill>
              </a:defRPr>
            </a:lvl4pPr>
            <a:lvl5pPr>
              <a:defRPr sz="1200">
                <a:solidFill>
                  <a:srgbClr val="70707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95915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36331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96767" y="837122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54602" y="1831213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86352" y="1679274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30767" y="1831213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862517" y="1679274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754602" y="2439825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86352" y="2287886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030767" y="2439825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862517" y="2287886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754602" y="3048493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586352" y="2896554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5030767" y="3048493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862517" y="2896554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754602" y="3660032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586352" y="3508093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5030767" y="3660032"/>
            <a:ext cx="3743438" cy="307777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4862517" y="3508093"/>
            <a:ext cx="3490454" cy="153888"/>
          </a:xfrm>
        </p:spPr>
        <p:txBody>
          <a:bodyPr wrap="square" lIns="0" tIns="0" rIns="0" bIns="0">
            <a:spAutoFit/>
          </a:bodyPr>
          <a:lstStyle>
            <a:lvl1pPr marL="171450" indent="-171450">
              <a:buFont typeface="Arial" charset="0"/>
              <a:buChar char="•"/>
              <a:defRPr sz="1000" kern="10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6203588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6604" y="0"/>
            <a:ext cx="5917396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22660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48410" y="3246308"/>
            <a:ext cx="1739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8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8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8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10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8410" y="1188688"/>
            <a:ext cx="2154115" cy="1754325"/>
          </a:xfrm>
        </p:spPr>
        <p:txBody>
          <a:bodyPr>
            <a:noAutofit/>
          </a:bodyPr>
          <a:lstStyle>
            <a:lvl1pPr marL="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5" name="Content Placeholder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662" y="1979926"/>
            <a:ext cx="1273174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9325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Img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6604" y="0"/>
            <a:ext cx="5917396" cy="5143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226604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48410" y="3246308"/>
            <a:ext cx="17395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1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CORPORATE HEADQUARTERS</a:t>
            </a: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6175 S.</a:t>
            </a:r>
            <a:r>
              <a:rPr lang="en-US" sz="80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Willow Drive Floor 10</a:t>
            </a:r>
            <a:endParaRPr lang="en-US" sz="8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Greenwood Village, CO 80111</a:t>
            </a:r>
          </a:p>
          <a:p>
            <a:pPr>
              <a:lnSpc>
                <a:spcPct val="100000"/>
              </a:lnSpc>
            </a:pPr>
            <a:endParaRPr lang="en-US" sz="8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T: +1 303 200 2000</a:t>
            </a:r>
          </a:p>
          <a:p>
            <a:pPr>
              <a:lnSpc>
                <a:spcPct val="100000"/>
              </a:lnSpc>
            </a:pPr>
            <a:r>
              <a:rPr lang="en-US" sz="8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F: +1 303 200 3333</a:t>
            </a:r>
          </a:p>
          <a:p>
            <a:pPr>
              <a:lnSpc>
                <a:spcPct val="100000"/>
              </a:lnSpc>
            </a:pPr>
            <a:endParaRPr lang="en-US" sz="100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8410" y="1188688"/>
            <a:ext cx="2154115" cy="1754325"/>
          </a:xfrm>
        </p:spPr>
        <p:txBody>
          <a:bodyPr>
            <a:noAutofit/>
          </a:bodyPr>
          <a:lstStyle>
            <a:lvl1pPr marL="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3600" b="1" i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End slide final text goes here</a:t>
            </a:r>
          </a:p>
        </p:txBody>
      </p:sp>
      <p:pic>
        <p:nvPicPr>
          <p:cNvPr id="13" name="Content Placeholder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662" y="1979926"/>
            <a:ext cx="1273174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32252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s and Dark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8" name="Rounded Rectangle 2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85662051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8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15898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4" y="1692276"/>
            <a:ext cx="1889760" cy="1417320"/>
          </a:xfrm>
          <a:prstGeom prst="rect">
            <a:avLst/>
          </a:prstGeom>
        </p:spPr>
      </p:pic>
      <p:pic>
        <p:nvPicPr>
          <p:cNvPr id="15" name="Picture 14" descr="CSG Color CMY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71975"/>
            <a:ext cx="1480930" cy="4976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349424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04505436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s and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1" y="228600"/>
            <a:ext cx="1266069" cy="425449"/>
          </a:xfrm>
          <a:prstGeom prst="rect">
            <a:avLst/>
          </a:prstGeom>
        </p:spPr>
      </p:pic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100"/>
            <a:ext cx="6477000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8294401" y="226800"/>
            <a:ext cx="546101" cy="409575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7" name="Rounded Rectangle 2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064759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1" y="228600"/>
            <a:ext cx="1266069" cy="425449"/>
          </a:xfrm>
          <a:prstGeom prst="rect">
            <a:avLst/>
          </a:prstGeom>
        </p:spPr>
      </p:pic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100"/>
            <a:ext cx="6477000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8294401" y="226800"/>
            <a:ext cx="546101" cy="409575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6" name="Rounded Rectangle 2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373655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ith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7161A"/>
              </a:buClr>
              <a:defRPr>
                <a:solidFill>
                  <a:schemeClr val="tx2"/>
                </a:solidFill>
              </a:defRPr>
            </a:lvl1pPr>
            <a:lvl2pPr>
              <a:buClr>
                <a:srgbClr val="E7161A"/>
              </a:buClr>
              <a:defRPr>
                <a:solidFill>
                  <a:schemeClr val="tx2"/>
                </a:solidFill>
              </a:defRPr>
            </a:lvl2pPr>
            <a:lvl3pPr>
              <a:buClr>
                <a:srgbClr val="E7161A"/>
              </a:buClr>
              <a:defRPr>
                <a:solidFill>
                  <a:schemeClr val="tx2"/>
                </a:solidFill>
              </a:defRPr>
            </a:lvl3pPr>
            <a:lvl4pPr>
              <a:buClr>
                <a:srgbClr val="E7161A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rgbClr val="E7161A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1" y="228600"/>
            <a:ext cx="1266069" cy="425449"/>
          </a:xfrm>
          <a:prstGeom prst="rect">
            <a:avLst/>
          </a:prstGeom>
        </p:spPr>
      </p:pic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38100"/>
            <a:ext cx="6477000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293100" y="228010"/>
            <a:ext cx="546101" cy="409575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ooter Placeholder 22"/>
          <p:cNvSpPr txBox="1">
            <a:spLocks/>
          </p:cNvSpPr>
          <p:nvPr userDrawn="1"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8750255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Bright Red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90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0" y="228600"/>
            <a:ext cx="1266070" cy="425449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8293100" y="226800"/>
            <a:ext cx="546101" cy="409575"/>
            <a:chOff x="838199" y="2743200"/>
            <a:chExt cx="1193801" cy="1193799"/>
          </a:xfrm>
          <a:solidFill>
            <a:srgbClr val="8A1F03"/>
          </a:solidFill>
        </p:grpSpPr>
        <p:sp>
          <p:nvSpPr>
            <p:cNvPr id="31" name="Rounded Rectangle 30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462965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420019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9" name="Picture 8" descr="csgi-squa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0" name="Picture 9" descr="CSG Color CMY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3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420019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2" name="Picture 11" descr="CSG Color CMY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21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y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" name="Rounded Rectangle 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8997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Dark Red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1241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right Red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chemeClr val="accent5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1824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: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65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0579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arm Grey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4448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quares and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34" name="Rounded Rectangle 33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sp>
        <p:nvSpPr>
          <p:cNvPr id="16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2"/>
          <p:cNvSpPr txBox="1">
            <a:spLocks/>
          </p:cNvSpPr>
          <p:nvPr userDrawn="1"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63215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quares and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E7161A"/>
              </a:buClr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rgbClr val="E7161A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rgbClr val="E7161A"/>
              </a:buClr>
              <a:buFont typeface="Lucida Grande"/>
              <a:buChar char="-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rgbClr val="E7161A"/>
              </a:buClr>
              <a:buFont typeface="Lucida Grande"/>
              <a:buChar char="›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rgbClr val="E7161A"/>
              </a:buClr>
              <a:buFont typeface="Courier New"/>
              <a:buChar char="o"/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rgbClr val="E22123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sp>
        <p:nvSpPr>
          <p:cNvPr id="15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2016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84686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5717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078863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8" name="Rounded Rectangle 2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2965967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178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571750" indent="-285750">
              <a:buClr>
                <a:schemeClr val="accent5"/>
              </a:buClr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rgbClr val="8A1F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3" name="Rounded Rectangle 22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02657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mall-squares-gr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09" y="3987010"/>
            <a:ext cx="9141291" cy="11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SG Color CMY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239" y="4210025"/>
            <a:ext cx="1544012" cy="531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>
                <a:solidFill>
                  <a:srgbClr val="4B4B4D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>
                <a:solidFill>
                  <a:srgbClr val="4B4B4D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>
                <a:solidFill>
                  <a:srgbClr val="4B4B4D"/>
                </a:solidFill>
              </a:rPr>
              <a:t>Englewood,</a:t>
            </a:r>
            <a:r>
              <a:rPr lang="en-US" sz="1050" baseline="0">
                <a:solidFill>
                  <a:srgbClr val="4B4B4D"/>
                </a:solidFill>
              </a:rPr>
              <a:t> CO 80112</a:t>
            </a:r>
            <a:endParaRPr lang="en-US" sz="1050">
              <a:solidFill>
                <a:srgbClr val="4B4B4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202" y="4350435"/>
            <a:ext cx="1228024" cy="385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>
                <a:solidFill>
                  <a:srgbClr val="4B4B4D"/>
                </a:solidFill>
              </a:rPr>
              <a:t>T: +1</a:t>
            </a:r>
            <a:r>
              <a:rPr lang="en-US" sz="1050" b="0" baseline="0">
                <a:solidFill>
                  <a:srgbClr val="4B4B4D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>
                <a:solidFill>
                  <a:srgbClr val="4B4B4D"/>
                </a:solidFill>
              </a:rPr>
              <a:t>F: +1 303 200 3333</a:t>
            </a:r>
            <a:endParaRPr lang="en-US" sz="1050" b="0">
              <a:solidFill>
                <a:srgbClr val="4B4B4D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12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25295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987010"/>
            <a:ext cx="9147641" cy="11564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8239" y="4210025"/>
            <a:ext cx="1544012" cy="531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>
                <a:solidFill>
                  <a:schemeClr val="bg1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>
                <a:solidFill>
                  <a:schemeClr val="bg1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>
                <a:solidFill>
                  <a:schemeClr val="bg1"/>
                </a:solidFill>
              </a:rPr>
              <a:t>Englewood,</a:t>
            </a:r>
            <a:r>
              <a:rPr lang="en-US" sz="1050" baseline="0">
                <a:solidFill>
                  <a:schemeClr val="bg1"/>
                </a:solidFill>
              </a:rPr>
              <a:t> CO 80112</a:t>
            </a: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202" y="4350435"/>
            <a:ext cx="1228024" cy="385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>
                <a:solidFill>
                  <a:srgbClr val="FFFFFF"/>
                </a:solidFill>
              </a:rPr>
              <a:t>T: +1</a:t>
            </a:r>
            <a:r>
              <a:rPr lang="en-US" sz="1050" b="0" baseline="0">
                <a:solidFill>
                  <a:srgbClr val="FFFFFF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>
                <a:solidFill>
                  <a:srgbClr val="FFFFFF"/>
                </a:solidFill>
              </a:rPr>
              <a:t>F: +1 303 200 3333</a:t>
            </a:r>
            <a:endParaRPr lang="en-US" sz="1050" b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49" cy="5946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Enter text here</a:t>
            </a:r>
          </a:p>
        </p:txBody>
      </p:sp>
      <p:sp>
        <p:nvSpPr>
          <p:cNvPr id="9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© 2016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841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ressed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65" y="1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5" y="25415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4830" y="69467"/>
            <a:ext cx="7520160" cy="497572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20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1254255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608257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41774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970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81407-5AA2-4B4E-B716-BEA1D809F778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4D34-62CC-5942-99FF-3C672365B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556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483DD-DCA9-4EA0-9C6C-B904F60D5F0A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504D53A-948F-4A6F-BC7B-549C5EFAA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650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E7F5B-EDF7-8042-9AEB-4163BB870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99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D84A-87E8-0E44-AC80-020EE3C4F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73844"/>
            <a:ext cx="7886700" cy="697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09AC7-D1E6-6F44-A655-3DAAA4DE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FA566-0AB2-F84C-B65A-3545BC4B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9FBB8-8D4B-2F42-8604-4411B14B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B3CD2-9277-8247-8D9B-39B35F9D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07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AB4D-0428-5C48-BDD6-08865DF6C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0D42-6533-5247-85F1-14D99540F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6300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53A4-F2EC-454C-AA64-0B53C894D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73844"/>
            <a:ext cx="7886700" cy="697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D453-1093-EF4B-9134-A7C2E0BC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1D77B-F70A-674E-9EC9-14893600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77A2F-B565-524E-BDB0-4DDD10A1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CBEF8-60FA-274E-AC5E-B99F2253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33146-FDD4-504E-B52B-5155046F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280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048-BF3A-FF49-B823-630CD56D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38ACE-FC93-344B-9CBB-7162A88B3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42258-52EB-DC4C-A362-90A496E98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02829-11E6-B94F-B6EE-9C90AA877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75C71-542B-6B4C-BA0E-F4CE16D6B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72F2E-6F43-6447-919D-87A95D1D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4B4E1-3CD2-234A-85BB-C33FD5C8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FF634-CAD6-6B4B-89EF-0516B455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9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36332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5" y="1"/>
            <a:ext cx="653536" cy="4695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512065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836954"/>
            <a:ext cx="8065276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i="0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A901856-124D-43F2-AB7B-DB796F3AEE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779" y="1833126"/>
            <a:ext cx="3790764" cy="923330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B95E374-710E-435E-9378-BAC26ED7F0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928" y="1833126"/>
            <a:ext cx="3790764" cy="923330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none" baseline="0">
                <a:solidFill>
                  <a:srgbClr val="707075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Nunc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dictum </a:t>
            </a:r>
            <a:r>
              <a:rPr lang="en-US" err="1"/>
              <a:t>velit</a:t>
            </a:r>
            <a:r>
              <a:rPr lang="en-US"/>
              <a:t> 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, ac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, in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58330E4-3496-4ECD-AC67-A5F523FDE0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928" y="1681186"/>
            <a:ext cx="37907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6C5978B-A2D9-4C04-B6E2-D0CB696456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0779" y="1681186"/>
            <a:ext cx="3790764" cy="153888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000" kern="100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694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8742-674B-744B-95BB-37B6364E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73844"/>
            <a:ext cx="7886700" cy="697706"/>
          </a:xfrm>
          <a:prstGeom prst="rect">
            <a:avLst/>
          </a:prstGeom>
        </p:spPr>
        <p:txBody>
          <a:bodyPr/>
          <a:lstStyle>
            <a:lvl1pPr>
              <a:tabLst>
                <a:tab pos="296466" algn="l"/>
              </a:tabLst>
              <a:defRPr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B169C-5102-3741-97F1-6E109E06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4D1D8-44A9-354E-8B86-5701904A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CC12-0CF0-3D4D-A7C2-D25421BE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943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F19BA-A1E5-EC47-9C10-457B158D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AC0E5-7B66-B74A-A1F1-720D31E5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545-FD07-4342-BCCC-898B001F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1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48D6-7C71-A64F-B556-481F4EA1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F9B-19C3-F94B-91BD-554475B4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86CC4-7EC0-8A4D-9134-A56361B0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19920-2660-074A-B23D-F337D75F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8EF96-09DC-F34E-9C40-A3965DD5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8C441-922F-434F-8B20-0DD3BE77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891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23E8-C3B6-4943-950F-631FD893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BC995-3711-1747-9D92-83AF58912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4EEB6-CCD2-6E45-9626-F91642A3B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DB2F0-C8EF-A441-847A-0A211A86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D6A77-133D-9446-BF3E-F9358C16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904B4-7819-9D48-A51E-7EF4B11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76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977B-1F67-F546-B088-CF12B551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273844"/>
            <a:ext cx="7886700" cy="697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5CA1C-B14A-7342-94DA-6058CA0C1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B05F-7BB8-1648-933A-08C768AA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587B2-9453-0C44-A8AE-9B282782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F037B-983E-C64A-8A5F-1B462824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91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8F446-90DA-7749-855B-B9F7E9810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44181-A0A6-904F-8557-775E20CC2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C0118-2531-BE4E-AF8E-3BB1BBA2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C409-F8AE-B245-B829-B89A3E32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BFB3-94AB-D64C-A32E-DEF6881E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5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36332"/>
            <a:ext cx="9144000" cy="412359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5" y="1"/>
            <a:ext cx="653536" cy="469577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12064" y="836954"/>
            <a:ext cx="8065276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i="0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464" y="0"/>
            <a:ext cx="653536" cy="469577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H="1">
            <a:off x="512064" y="539496"/>
            <a:ext cx="347293" cy="0"/>
          </a:xfrm>
          <a:prstGeom prst="line">
            <a:avLst/>
          </a:prstGeom>
          <a:ln w="2222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913626" y="213165"/>
            <a:ext cx="7520160" cy="64633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3600" b="1" cap="all" baseline="0">
                <a:solidFill>
                  <a:schemeClr val="tx2"/>
                </a:solidFill>
                <a:latin typeface="Franklin Gothic Medium Con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page goes right here</a:t>
            </a:r>
          </a:p>
        </p:txBody>
      </p:sp>
      <p:sp>
        <p:nvSpPr>
          <p:cNvPr id="5" name="Footer Placeholder 22">
            <a:extLst>
              <a:ext uri="{FF2B5EF4-FFF2-40B4-BE49-F238E27FC236}">
                <a16:creationId xmlns:a16="http://schemas.microsoft.com/office/drawing/2014/main" id="{A692E3E0-303E-4464-B281-9F6CC699F965}"/>
              </a:ext>
            </a:extLst>
          </p:cNvPr>
          <p:cNvSpPr txBox="1">
            <a:spLocks/>
          </p:cNvSpPr>
          <p:nvPr userDrawn="1"/>
        </p:nvSpPr>
        <p:spPr>
          <a:xfrm>
            <a:off x="8686800" y="4829171"/>
            <a:ext cx="320722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2860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700" kern="120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5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0" y="4874458"/>
            <a:ext cx="914400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" b="1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600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600" kern="60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600" kern="60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600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600" kern="600" baseline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600" b="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600" kern="60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2020 CSG SYSTEMS INTERNATIONAL, INC. AND/OR ITS AFFILIATES (“CSG INTERNATIONAL”). ALL RIGHTS RESERVED.</a:t>
            </a:r>
          </a:p>
        </p:txBody>
      </p:sp>
      <p:sp>
        <p:nvSpPr>
          <p:cNvPr id="5" name="Footer Placeholder 22"/>
          <p:cNvSpPr txBox="1">
            <a:spLocks/>
          </p:cNvSpPr>
          <p:nvPr userDrawn="1"/>
        </p:nvSpPr>
        <p:spPr>
          <a:xfrm>
            <a:off x="8475260" y="4874458"/>
            <a:ext cx="320722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2860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700" kern="120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5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5" r:id="rId2"/>
    <p:sldLayoutId id="2147483906" r:id="rId3"/>
    <p:sldLayoutId id="2147484089" r:id="rId4"/>
    <p:sldLayoutId id="2147484090" r:id="rId5"/>
    <p:sldLayoutId id="2147484054" r:id="rId6"/>
    <p:sldLayoutId id="2147484127" r:id="rId7"/>
    <p:sldLayoutId id="2147484150" r:id="rId8"/>
    <p:sldLayoutId id="2147484149" r:id="rId9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40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180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›"/>
        <a:defRPr sz="160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Courier New"/>
        <a:buChar char="o"/>
        <a:defRPr sz="1600" kern="1200">
          <a:solidFill>
            <a:schemeClr val="bg2">
              <a:lumMod val="10000"/>
            </a:schemeClr>
          </a:solidFill>
          <a:latin typeface="Verdana" charset="0"/>
          <a:ea typeface="Verdana" charset="0"/>
          <a:cs typeface="Verdana" charset="0"/>
        </a:defRPr>
      </a:lvl5pPr>
      <a:lvl6pPr marL="2628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0" y="4874458"/>
            <a:ext cx="914400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600" b="1" kern="600" baseline="0" dirty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600" kern="600" dirty="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CSG </a:t>
            </a:r>
            <a:r>
              <a:rPr lang="en-AU" sz="600" kern="600" dirty="0">
                <a:solidFill>
                  <a:srgbClr val="707075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CONFIDENTIAL AND PROPRIETARY INFORMATION  </a:t>
            </a:r>
            <a:r>
              <a:rPr lang="en-AU" sz="600" kern="600" dirty="0">
                <a:solidFill>
                  <a:schemeClr val="tx2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|</a:t>
            </a:r>
            <a:r>
              <a:rPr lang="en-AU" sz="600" kern="600" baseline="0" dirty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600" kern="600" baseline="0" dirty="0">
                <a:solidFill>
                  <a:schemeClr val="tx1"/>
                </a:solidFill>
                <a:effectLst/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AU" sz="600" b="0" kern="600" dirty="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COPYRIGHT</a:t>
            </a:r>
            <a:r>
              <a:rPr lang="en-AU" sz="600" kern="600" dirty="0">
                <a:solidFill>
                  <a:srgbClr val="70707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© 2020 CSG SYSTEMS INTERNATIONAL, INC. AND/OR ITS AFFILIATES (“CSG INTERNATIONAL”). ALL RIGHTS RESERVED.</a:t>
            </a:r>
          </a:p>
        </p:txBody>
      </p:sp>
      <p:sp>
        <p:nvSpPr>
          <p:cNvPr id="5" name="Footer Placeholder 22"/>
          <p:cNvSpPr txBox="1">
            <a:spLocks/>
          </p:cNvSpPr>
          <p:nvPr userDrawn="1"/>
        </p:nvSpPr>
        <p:spPr>
          <a:xfrm>
            <a:off x="8475260" y="4874458"/>
            <a:ext cx="320722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28600" marR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700" kern="120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4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  <p:sldLayoutId id="2147484103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1" r:id="rId20"/>
    <p:sldLayoutId id="2147484112" r:id="rId21"/>
    <p:sldLayoutId id="2147484113" r:id="rId22"/>
    <p:sldLayoutId id="2147484114" r:id="rId23"/>
    <p:sldLayoutId id="2147484115" r:id="rId24"/>
    <p:sldLayoutId id="2147484116" r:id="rId25"/>
    <p:sldLayoutId id="2147484117" r:id="rId26"/>
    <p:sldLayoutId id="2147484118" r:id="rId27"/>
    <p:sldLayoutId id="2147484119" r:id="rId28"/>
    <p:sldLayoutId id="2147484120" r:id="rId29"/>
    <p:sldLayoutId id="2147484121" r:id="rId30"/>
    <p:sldLayoutId id="2147484122" r:id="rId31"/>
    <p:sldLayoutId id="2147484123" r:id="rId32"/>
    <p:sldLayoutId id="2147484124" r:id="rId33"/>
    <p:sldLayoutId id="2147484125" r:id="rId34"/>
    <p:sldLayoutId id="2147484126" r:id="rId35"/>
  </p:sldLayoutIdLst>
  <p:transition spd="slow">
    <p:push dir="u"/>
  </p:transition>
  <p:hf hdr="0" ft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4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18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›"/>
        <a:defRPr sz="16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Courier New"/>
        <a:buChar char="o"/>
        <a:defRPr sz="1600" kern="1200">
          <a:solidFill>
            <a:schemeClr val="accent1"/>
          </a:solidFill>
          <a:latin typeface="Verdana" charset="0"/>
          <a:ea typeface="Verdana" charset="0"/>
          <a:cs typeface="Verdana" charset="0"/>
        </a:defRPr>
      </a:lvl5pPr>
      <a:lvl6pPr marL="2628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25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  <p:sldLayoutId id="2147484146" r:id="rId18"/>
    <p:sldLayoutId id="2147484147" r:id="rId19"/>
    <p:sldLayoutId id="2147484148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A3A3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22123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22123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E22123"/>
        </a:buClr>
        <a:buFont typeface="Courier New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628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EB710-077F-8648-B761-7670F4BD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463" y="1100138"/>
            <a:ext cx="7886700" cy="353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A8DF1C2-B1F4-5048-93EC-2D1EC831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" y="312810"/>
            <a:ext cx="8675370" cy="7075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3691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500" b="0" i="0" kern="1200">
          <a:solidFill>
            <a:srgbClr val="FFF16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5.wdp"/><Relationship Id="rId3" Type="http://schemas.openxmlformats.org/officeDocument/2006/relationships/image" Target="../media/image69.jpeg"/><Relationship Id="rId7" Type="http://schemas.microsoft.com/office/2007/relationships/hdphoto" Target="../media/hdphoto2.wdp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76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07/relationships/hdphoto" Target="../media/hdphoto3.wdp"/><Relationship Id="rId1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cid:image010.png@01D5C7CE.AE72B0C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08D510-6A32-EF4E-821D-5A0F3D3CA80F}"/>
              </a:ext>
            </a:extLst>
          </p:cNvPr>
          <p:cNvSpPr txBox="1">
            <a:spLocks/>
          </p:cNvSpPr>
          <p:nvPr/>
        </p:nvSpPr>
        <p:spPr>
          <a:xfrm>
            <a:off x="391963" y="322831"/>
            <a:ext cx="8623567" cy="1860314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FBB1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4000" spc="-90">
                <a:solidFill>
                  <a:srgbClr val="FFF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DEVOPS LESSONS FROM EXECUTIVE LEADERSHIP</a:t>
            </a:r>
          </a:p>
          <a:p>
            <a:pPr defTabSz="685800"/>
            <a:endParaRPr lang="en-US" sz="1800" spc="-90">
              <a:solidFill>
                <a:srgbClr val="FFF16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/>
            <a:r>
              <a:rPr lang="en-US" sz="3200" spc="-90">
                <a:solidFill>
                  <a:srgbClr val="FFF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DevOps Matters to Corporate Performance</a:t>
            </a:r>
            <a:endParaRPr lang="en-US" sz="3600" spc="-150">
              <a:solidFill>
                <a:srgbClr val="FFF16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1D52D-B2F2-204E-8110-A82638E15AC8}"/>
              </a:ext>
            </a:extLst>
          </p:cNvPr>
          <p:cNvSpPr txBox="1"/>
          <p:nvPr/>
        </p:nvSpPr>
        <p:spPr>
          <a:xfrm>
            <a:off x="2491380" y="2818279"/>
            <a:ext cx="558542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en-US" sz="24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Ken Kennedy</a:t>
            </a:r>
            <a:br>
              <a:rPr lang="en-US" sz="24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i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EVP and President, Technology &amp; Product</a:t>
            </a:r>
          </a:p>
          <a:p>
            <a:pPr defTabSz="685800">
              <a:spcAft>
                <a:spcPts val="900"/>
              </a:spcAft>
            </a:pPr>
            <a:r>
              <a:rPr lang="en-US" sz="2400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Scott Prugh</a:t>
            </a:r>
            <a:br>
              <a:rPr lang="en-US" sz="24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i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Chief Architect, SVP Engineering</a:t>
            </a:r>
          </a:p>
        </p:txBody>
      </p:sp>
      <p:pic>
        <p:nvPicPr>
          <p:cNvPr id="2" name="Picture 1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470A1CC-360D-4512-9377-06F46E5C20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 r="8896"/>
          <a:stretch/>
        </p:blipFill>
        <p:spPr>
          <a:xfrm>
            <a:off x="1666425" y="2901406"/>
            <a:ext cx="630911" cy="719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1C7C2-CB15-4EAF-A988-ADA500BA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21"/>
          <a:stretch/>
        </p:blipFill>
        <p:spPr>
          <a:xfrm>
            <a:off x="1666424" y="3691786"/>
            <a:ext cx="630911" cy="7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BBDD452-9D88-4E5F-BC0F-592454FC0384}"/>
              </a:ext>
            </a:extLst>
          </p:cNvPr>
          <p:cNvSpPr/>
          <p:nvPr/>
        </p:nvSpPr>
        <p:spPr>
          <a:xfrm>
            <a:off x="547822" y="3317969"/>
            <a:ext cx="2783541" cy="12271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F3F8D3-80D6-42E5-A709-0ADA376B29F7}"/>
              </a:ext>
            </a:extLst>
          </p:cNvPr>
          <p:cNvSpPr/>
          <p:nvPr/>
        </p:nvSpPr>
        <p:spPr>
          <a:xfrm>
            <a:off x="3476065" y="3538825"/>
            <a:ext cx="5025956" cy="10062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7ECE07-07C3-4ADC-ABC0-A091F1D85687}"/>
              </a:ext>
            </a:extLst>
          </p:cNvPr>
          <p:cNvSpPr/>
          <p:nvPr/>
        </p:nvSpPr>
        <p:spPr>
          <a:xfrm>
            <a:off x="566508" y="786961"/>
            <a:ext cx="2059185" cy="1977942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477BC5-07AE-4992-AAD9-81A49119CD3B}"/>
              </a:ext>
            </a:extLst>
          </p:cNvPr>
          <p:cNvSpPr/>
          <p:nvPr/>
        </p:nvSpPr>
        <p:spPr>
          <a:xfrm>
            <a:off x="2393954" y="786961"/>
            <a:ext cx="2285873" cy="1977942"/>
          </a:xfrm>
          <a:prstGeom prst="rect">
            <a:avLst/>
          </a:prstGeom>
          <a:solidFill>
            <a:schemeClr val="accent5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4B0BF4-958D-4E71-9461-6B3B83D7EC47}"/>
              </a:ext>
            </a:extLst>
          </p:cNvPr>
          <p:cNvSpPr/>
          <p:nvPr/>
        </p:nvSpPr>
        <p:spPr>
          <a:xfrm>
            <a:off x="4448088" y="786961"/>
            <a:ext cx="2248807" cy="1977942"/>
          </a:xfrm>
          <a:prstGeom prst="rect">
            <a:avLst/>
          </a:prstGeom>
          <a:solidFill>
            <a:schemeClr val="accent6">
              <a:alpha val="5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A9BC35-1509-4B0A-B147-4B52C508DD2E}"/>
              </a:ext>
            </a:extLst>
          </p:cNvPr>
          <p:cNvSpPr/>
          <p:nvPr/>
        </p:nvSpPr>
        <p:spPr>
          <a:xfrm>
            <a:off x="6465157" y="786961"/>
            <a:ext cx="2023046" cy="1977942"/>
          </a:xfrm>
          <a:prstGeom prst="rect">
            <a:avLst/>
          </a:prstGeom>
          <a:solidFill>
            <a:srgbClr val="AD5FE7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E659A-4B76-4725-9275-7ABA67FBF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8755"/>
            <a:ext cx="7520160" cy="523220"/>
          </a:xfrm>
        </p:spPr>
        <p:txBody>
          <a:bodyPr/>
          <a:lstStyle/>
          <a:p>
            <a:r>
              <a:rPr lang="en-US" sz="2800" dirty="0"/>
              <a:t>Devops journey in metrics: 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5E3363-7F3F-4861-AC70-864425D90C1B}"/>
              </a:ext>
            </a:extLst>
          </p:cNvPr>
          <p:cNvGrpSpPr/>
          <p:nvPr/>
        </p:nvGrpSpPr>
        <p:grpSpPr>
          <a:xfrm>
            <a:off x="880924" y="1842475"/>
            <a:ext cx="1004563" cy="814851"/>
            <a:chOff x="6971219" y="643171"/>
            <a:chExt cx="1375478" cy="111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ABF081-07A0-4B0A-AFDB-D9945B8695A1}"/>
                </a:ext>
              </a:extLst>
            </p:cNvPr>
            <p:cNvSpPr/>
            <p:nvPr/>
          </p:nvSpPr>
          <p:spPr>
            <a:xfrm>
              <a:off x="6971219" y="643171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4EB4F5-F44F-4342-BF15-8865E25D9822}"/>
                </a:ext>
              </a:extLst>
            </p:cNvPr>
            <p:cNvSpPr/>
            <p:nvPr/>
          </p:nvSpPr>
          <p:spPr>
            <a:xfrm>
              <a:off x="6971219" y="1284532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06BCD-3929-4072-9508-0E04F35838BF}"/>
                </a:ext>
              </a:extLst>
            </p:cNvPr>
            <p:cNvSpPr txBox="1"/>
            <p:nvPr/>
          </p:nvSpPr>
          <p:spPr>
            <a:xfrm>
              <a:off x="6985957" y="682063"/>
              <a:ext cx="1360740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RELEASE IMPACT</a:t>
              </a:r>
            </a:p>
            <a:p>
              <a:pPr algn="ctr"/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78A6B-DB56-440C-81F6-16F643F4C7DC}"/>
                </a:ext>
              </a:extLst>
            </p:cNvPr>
            <p:cNvSpPr txBox="1"/>
            <p:nvPr/>
          </p:nvSpPr>
          <p:spPr>
            <a:xfrm>
              <a:off x="6985957" y="1329732"/>
              <a:ext cx="1353372" cy="37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-97%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A4E842-A472-45FE-B0FE-A87FE59302EF}"/>
              </a:ext>
            </a:extLst>
          </p:cNvPr>
          <p:cNvGrpSpPr/>
          <p:nvPr/>
        </p:nvGrpSpPr>
        <p:grpSpPr>
          <a:xfrm>
            <a:off x="879986" y="885796"/>
            <a:ext cx="999181" cy="814852"/>
            <a:chOff x="4955695" y="646608"/>
            <a:chExt cx="1368109" cy="1115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C477AF-B4F3-4979-B5F2-C09C5CD60479}"/>
                </a:ext>
              </a:extLst>
            </p:cNvPr>
            <p:cNvSpPr/>
            <p:nvPr/>
          </p:nvSpPr>
          <p:spPr>
            <a:xfrm>
              <a:off x="4955695" y="646608"/>
              <a:ext cx="1368109" cy="1115720"/>
            </a:xfrm>
            <a:prstGeom prst="rect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C65474-090C-4952-BD4F-CE22709824E6}"/>
                </a:ext>
              </a:extLst>
            </p:cNvPr>
            <p:cNvSpPr/>
            <p:nvPr/>
          </p:nvSpPr>
          <p:spPr>
            <a:xfrm>
              <a:off x="4955695" y="646609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7EFC56-23A9-4276-948F-C2D76DD111AC}"/>
                </a:ext>
              </a:extLst>
            </p:cNvPr>
            <p:cNvSpPr/>
            <p:nvPr/>
          </p:nvSpPr>
          <p:spPr>
            <a:xfrm>
              <a:off x="4955695" y="1287970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BBF7E-CC19-4672-B4D0-880CB384EBEF}"/>
                </a:ext>
              </a:extLst>
            </p:cNvPr>
            <p:cNvSpPr txBox="1"/>
            <p:nvPr/>
          </p:nvSpPr>
          <p:spPr>
            <a:xfrm>
              <a:off x="4963063" y="670626"/>
              <a:ext cx="1360740" cy="58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INCIDENTS/ MONTH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4FF61C-A59F-431E-A47C-C00D556D06D6}"/>
                </a:ext>
              </a:extLst>
            </p:cNvPr>
            <p:cNvSpPr txBox="1"/>
            <p:nvPr/>
          </p:nvSpPr>
          <p:spPr>
            <a:xfrm>
              <a:off x="4963064" y="1333172"/>
              <a:ext cx="1360738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-80%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A88239-8FB7-4309-86FE-23D16CF40F4E}"/>
              </a:ext>
            </a:extLst>
          </p:cNvPr>
          <p:cNvGrpSpPr/>
          <p:nvPr/>
        </p:nvGrpSpPr>
        <p:grpSpPr>
          <a:xfrm>
            <a:off x="4641311" y="3629204"/>
            <a:ext cx="999181" cy="814852"/>
            <a:chOff x="903317" y="663371"/>
            <a:chExt cx="1368109" cy="1115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D806EA-31CC-40C1-A4D2-CBF66BC0F468}"/>
                </a:ext>
              </a:extLst>
            </p:cNvPr>
            <p:cNvSpPr/>
            <p:nvPr/>
          </p:nvSpPr>
          <p:spPr>
            <a:xfrm>
              <a:off x="903317" y="663371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A47489-81F4-45B1-92FD-2CFFA53D59AE}"/>
                </a:ext>
              </a:extLst>
            </p:cNvPr>
            <p:cNvSpPr/>
            <p:nvPr/>
          </p:nvSpPr>
          <p:spPr>
            <a:xfrm>
              <a:off x="903317" y="1304733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226AD0-88FF-400F-93C6-1FD5E727551E}"/>
                </a:ext>
              </a:extLst>
            </p:cNvPr>
            <p:cNvSpPr txBox="1"/>
            <p:nvPr/>
          </p:nvSpPr>
          <p:spPr>
            <a:xfrm>
              <a:off x="909908" y="823555"/>
              <a:ext cx="1360740" cy="35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SUBSCRIBERS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B55A8D-3A7E-4A62-A47F-A172B2131587}"/>
                </a:ext>
              </a:extLst>
            </p:cNvPr>
            <p:cNvSpPr txBox="1"/>
            <p:nvPr/>
          </p:nvSpPr>
          <p:spPr>
            <a:xfrm>
              <a:off x="909908" y="1346665"/>
              <a:ext cx="1360740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+37%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0117A4-968E-4385-B857-7A74F62FCC9A}"/>
              </a:ext>
            </a:extLst>
          </p:cNvPr>
          <p:cNvGrpSpPr/>
          <p:nvPr/>
        </p:nvGrpSpPr>
        <p:grpSpPr>
          <a:xfrm>
            <a:off x="6047230" y="3625758"/>
            <a:ext cx="999181" cy="814852"/>
            <a:chOff x="2926210" y="657598"/>
            <a:chExt cx="1368109" cy="111572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7137B7-27BE-47A6-9859-604665D87C9F}"/>
                </a:ext>
              </a:extLst>
            </p:cNvPr>
            <p:cNvSpPr/>
            <p:nvPr/>
          </p:nvSpPr>
          <p:spPr>
            <a:xfrm>
              <a:off x="2926210" y="657598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88B43A-F7C8-4033-998E-5423D5F62549}"/>
                </a:ext>
              </a:extLst>
            </p:cNvPr>
            <p:cNvSpPr/>
            <p:nvPr/>
          </p:nvSpPr>
          <p:spPr>
            <a:xfrm>
              <a:off x="2926210" y="1298960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698534-581D-44CF-9939-50E1A2D16805}"/>
                </a:ext>
              </a:extLst>
            </p:cNvPr>
            <p:cNvSpPr txBox="1"/>
            <p:nvPr/>
          </p:nvSpPr>
          <p:spPr>
            <a:xfrm>
              <a:off x="2932022" y="812452"/>
              <a:ext cx="1360740" cy="35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TPS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ECD12D-2BB8-4347-B71B-7BB94BB61E6F}"/>
                </a:ext>
              </a:extLst>
            </p:cNvPr>
            <p:cNvSpPr txBox="1"/>
            <p:nvPr/>
          </p:nvSpPr>
          <p:spPr>
            <a:xfrm>
              <a:off x="2932801" y="1340892"/>
              <a:ext cx="1360740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+967%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775821-7B42-4580-A900-85CE5E6A5D56}"/>
              </a:ext>
            </a:extLst>
          </p:cNvPr>
          <p:cNvGrpSpPr/>
          <p:nvPr/>
        </p:nvGrpSpPr>
        <p:grpSpPr>
          <a:xfrm>
            <a:off x="2026777" y="1428673"/>
            <a:ext cx="999182" cy="814851"/>
            <a:chOff x="2929707" y="2290015"/>
            <a:chExt cx="1368110" cy="111571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B815E4-41C8-44DC-930F-548C141D746A}"/>
                </a:ext>
              </a:extLst>
            </p:cNvPr>
            <p:cNvSpPr/>
            <p:nvPr/>
          </p:nvSpPr>
          <p:spPr>
            <a:xfrm>
              <a:off x="2929707" y="2290015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D6642F-F329-46F3-8B0E-FC823C4ED747}"/>
                </a:ext>
              </a:extLst>
            </p:cNvPr>
            <p:cNvSpPr/>
            <p:nvPr/>
          </p:nvSpPr>
          <p:spPr>
            <a:xfrm>
              <a:off x="2929707" y="2931376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06EF31-E4FB-4749-8D83-E4F5306279DD}"/>
                </a:ext>
              </a:extLst>
            </p:cNvPr>
            <p:cNvSpPr txBox="1"/>
            <p:nvPr/>
          </p:nvSpPr>
          <p:spPr>
            <a:xfrm>
              <a:off x="2935328" y="2311971"/>
              <a:ext cx="1360739" cy="58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IMPACT MINUTES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5D831F-0E20-49F8-9EE8-B00D77437E81}"/>
                </a:ext>
              </a:extLst>
            </p:cNvPr>
            <p:cNvSpPr txBox="1"/>
            <p:nvPr/>
          </p:nvSpPr>
          <p:spPr>
            <a:xfrm>
              <a:off x="2944445" y="2976576"/>
              <a:ext cx="1353372" cy="379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-81%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77F3EB-1F39-40B6-8B80-755267AC2024}"/>
              </a:ext>
            </a:extLst>
          </p:cNvPr>
          <p:cNvGrpSpPr/>
          <p:nvPr/>
        </p:nvGrpSpPr>
        <p:grpSpPr>
          <a:xfrm>
            <a:off x="6130696" y="1424248"/>
            <a:ext cx="1005414" cy="814852"/>
            <a:chOff x="914830" y="2253424"/>
            <a:chExt cx="1376644" cy="11157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9E3D54-B898-434B-8AA6-25AF613FD215}"/>
                </a:ext>
              </a:extLst>
            </p:cNvPr>
            <p:cNvSpPr/>
            <p:nvPr/>
          </p:nvSpPr>
          <p:spPr>
            <a:xfrm>
              <a:off x="914830" y="2253424"/>
              <a:ext cx="1368109" cy="1115720"/>
            </a:xfrm>
            <a:prstGeom prst="rect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971487E-0A93-47FC-BE27-E253BF2FB375}"/>
                </a:ext>
              </a:extLst>
            </p:cNvPr>
            <p:cNvSpPr/>
            <p:nvPr/>
          </p:nvSpPr>
          <p:spPr>
            <a:xfrm>
              <a:off x="914830" y="2253425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B63269-15E5-44CE-A6DB-B8129F5D29F7}"/>
                </a:ext>
              </a:extLst>
            </p:cNvPr>
            <p:cNvSpPr/>
            <p:nvPr/>
          </p:nvSpPr>
          <p:spPr>
            <a:xfrm>
              <a:off x="914830" y="2894786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3D5F0F1-4924-4BF2-809D-FEFED4C82FF3}"/>
                </a:ext>
              </a:extLst>
            </p:cNvPr>
            <p:cNvSpPr txBox="1"/>
            <p:nvPr/>
          </p:nvSpPr>
          <p:spPr>
            <a:xfrm>
              <a:off x="930734" y="2285632"/>
              <a:ext cx="1360740" cy="589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RELEASE ON DEMAND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60460C-29C5-428C-AE82-C0461F1B2683}"/>
                </a:ext>
              </a:extLst>
            </p:cNvPr>
            <p:cNvSpPr txBox="1"/>
            <p:nvPr/>
          </p:nvSpPr>
          <p:spPr>
            <a:xfrm>
              <a:off x="922199" y="2939989"/>
              <a:ext cx="1360739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+1280%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135888-87C2-4A0F-A960-B3D90BAB7BD8}"/>
              </a:ext>
            </a:extLst>
          </p:cNvPr>
          <p:cNvGrpSpPr/>
          <p:nvPr/>
        </p:nvGrpSpPr>
        <p:grpSpPr>
          <a:xfrm>
            <a:off x="7440797" y="3625758"/>
            <a:ext cx="999181" cy="814852"/>
            <a:chOff x="4949104" y="2293282"/>
            <a:chExt cx="1368109" cy="111572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1A924A-A7C6-4A7A-AED4-9A88E4D859CB}"/>
                </a:ext>
              </a:extLst>
            </p:cNvPr>
            <p:cNvSpPr/>
            <p:nvPr/>
          </p:nvSpPr>
          <p:spPr>
            <a:xfrm>
              <a:off x="4949104" y="2293282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962580-A846-405D-B06C-871ACF80A032}"/>
                </a:ext>
              </a:extLst>
            </p:cNvPr>
            <p:cNvSpPr/>
            <p:nvPr/>
          </p:nvSpPr>
          <p:spPr>
            <a:xfrm>
              <a:off x="4949104" y="2934644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21A63A-DA4F-4A0E-9522-8690AA7E38EE}"/>
                </a:ext>
              </a:extLst>
            </p:cNvPr>
            <p:cNvSpPr txBox="1"/>
            <p:nvPr/>
          </p:nvSpPr>
          <p:spPr>
            <a:xfrm>
              <a:off x="4955695" y="2444351"/>
              <a:ext cx="1360740" cy="358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err="1">
                  <a:solidFill>
                    <a:schemeClr val="bg1"/>
                  </a:solidFill>
                  <a:latin typeface="+mj-lt"/>
                </a:rPr>
                <a:t>eNPS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389484-2970-4DBB-ABBD-4C0D68ED5C06}"/>
                </a:ext>
              </a:extLst>
            </p:cNvPr>
            <p:cNvSpPr txBox="1"/>
            <p:nvPr/>
          </p:nvSpPr>
          <p:spPr>
            <a:xfrm>
              <a:off x="4955695" y="2976576"/>
              <a:ext cx="1360740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+500%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C206C5-42A7-4385-A218-C8508EFAA86C}"/>
              </a:ext>
            </a:extLst>
          </p:cNvPr>
          <p:cNvGrpSpPr/>
          <p:nvPr/>
        </p:nvGrpSpPr>
        <p:grpSpPr>
          <a:xfrm>
            <a:off x="4983369" y="1424248"/>
            <a:ext cx="999181" cy="814852"/>
            <a:chOff x="6971219" y="2293282"/>
            <a:chExt cx="1368109" cy="111572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BCEA3B-84BB-446A-802A-94C75DBC0105}"/>
                </a:ext>
              </a:extLst>
            </p:cNvPr>
            <p:cNvSpPr/>
            <p:nvPr/>
          </p:nvSpPr>
          <p:spPr>
            <a:xfrm>
              <a:off x="6971219" y="2293282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157779-FD04-4E07-B1A3-F424BF40A7F0}"/>
                </a:ext>
              </a:extLst>
            </p:cNvPr>
            <p:cNvSpPr/>
            <p:nvPr/>
          </p:nvSpPr>
          <p:spPr>
            <a:xfrm>
              <a:off x="6971219" y="2934644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69B4F3-97F6-4036-8A2C-51C05FA9A20F}"/>
                </a:ext>
              </a:extLst>
            </p:cNvPr>
            <p:cNvSpPr txBox="1"/>
            <p:nvPr/>
          </p:nvSpPr>
          <p:spPr>
            <a:xfrm>
              <a:off x="6977810" y="2352326"/>
              <a:ext cx="1360740" cy="58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bg1"/>
                  </a:solidFill>
                  <a:latin typeface="+mj-lt"/>
                </a:rPr>
                <a:t>FEATURE CYCLE TIME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38F7C05-8618-46A4-9CD9-FCE44A797908}"/>
                </a:ext>
              </a:extLst>
            </p:cNvPr>
            <p:cNvSpPr txBox="1"/>
            <p:nvPr/>
          </p:nvSpPr>
          <p:spPr>
            <a:xfrm>
              <a:off x="6977810" y="2976576"/>
              <a:ext cx="1360740" cy="37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-77%</a:t>
              </a:r>
              <a:endParaRPr 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2E508B5-7E7E-457D-A542-5A90822AE59B}"/>
              </a:ext>
            </a:extLst>
          </p:cNvPr>
          <p:cNvSpPr/>
          <p:nvPr/>
        </p:nvSpPr>
        <p:spPr>
          <a:xfrm>
            <a:off x="566508" y="2905727"/>
            <a:ext cx="1824921" cy="3142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+mj-lt"/>
              </a:rPr>
              <a:t>Change Failure %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25BFEB-4F96-47C5-96CC-E7B582856AB2}"/>
              </a:ext>
            </a:extLst>
          </p:cNvPr>
          <p:cNvSpPr/>
          <p:nvPr/>
        </p:nvSpPr>
        <p:spPr>
          <a:xfrm>
            <a:off x="2603372" y="2905727"/>
            <a:ext cx="1824921" cy="31426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+mj-lt"/>
              </a:rPr>
              <a:t>MTTR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C19DFA7-3C4D-4E79-9299-3480F9423978}"/>
              </a:ext>
            </a:extLst>
          </p:cNvPr>
          <p:cNvSpPr/>
          <p:nvPr/>
        </p:nvSpPr>
        <p:spPr>
          <a:xfrm>
            <a:off x="4660030" y="2905727"/>
            <a:ext cx="1824921" cy="31426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+mj-lt"/>
              </a:rPr>
              <a:t>Lead time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6DE4799-D0F2-4606-A7F7-6DCE7254061D}"/>
              </a:ext>
            </a:extLst>
          </p:cNvPr>
          <p:cNvSpPr/>
          <p:nvPr/>
        </p:nvSpPr>
        <p:spPr>
          <a:xfrm>
            <a:off x="6663282" y="2905727"/>
            <a:ext cx="1824921" cy="314266"/>
          </a:xfrm>
          <a:prstGeom prst="rect">
            <a:avLst/>
          </a:prstGeom>
          <a:solidFill>
            <a:srgbClr val="AD5F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+mj-lt"/>
              </a:rPr>
              <a:t>Deploy Frequency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14B34D6-399C-4181-AFF8-F166D270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7" y="3450030"/>
            <a:ext cx="620513" cy="9514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A3ED1-2113-422A-89FE-82E0C55CC176}"/>
              </a:ext>
            </a:extLst>
          </p:cNvPr>
          <p:cNvSpPr txBox="1"/>
          <p:nvPr/>
        </p:nvSpPr>
        <p:spPr>
          <a:xfrm flipH="1">
            <a:off x="3393406" y="3787156"/>
            <a:ext cx="1281504" cy="34860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indent="0" algn="ctr" defTabSz="457200">
              <a:lnSpc>
                <a:spcPct val="70000"/>
              </a:lnSpc>
              <a:spcBef>
                <a:spcPts val="200"/>
              </a:spcBef>
              <a:buClr>
                <a:schemeClr val="tx2"/>
              </a:buClr>
              <a:buFont typeface="Wingdings" charset="2"/>
              <a:buNone/>
              <a:defRPr sz="2400" b="1" cap="all" baseline="0">
                <a:solidFill>
                  <a:schemeClr val="accent1"/>
                </a:solidFill>
                <a:latin typeface="Franklin Gothic Medium Cond" charset="0"/>
                <a:ea typeface="Verdana" charset="0"/>
                <a:cs typeface="Verdana" charset="0"/>
              </a:defRPr>
            </a:lvl1pPr>
            <a:lvl2pPr indent="0" defTabSz="457200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20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indent="0" defTabSz="457200">
              <a:spcBef>
                <a:spcPct val="20000"/>
              </a:spcBef>
              <a:buClr>
                <a:schemeClr val="tx2"/>
              </a:buClr>
              <a:buFont typeface="Courier New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628900" indent="-342900" defTabSz="4572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en-US" sz="1400" cap="none"/>
              <a:t>Outcomes</a:t>
            </a:r>
            <a:br>
              <a:rPr lang="en-US" sz="1400" cap="none"/>
            </a:br>
            <a:r>
              <a:rPr lang="en-US" sz="1400" cap="none"/>
              <a:t>Enabled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1DFBCC-BB77-48DF-86A6-6910CB7F67A0}"/>
              </a:ext>
            </a:extLst>
          </p:cNvPr>
          <p:cNvSpPr txBox="1"/>
          <p:nvPr/>
        </p:nvSpPr>
        <p:spPr>
          <a:xfrm flipH="1">
            <a:off x="1400468" y="3603891"/>
            <a:ext cx="1930893" cy="7392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indent="0" algn="ctr" defTabSz="457200">
              <a:lnSpc>
                <a:spcPct val="70000"/>
              </a:lnSpc>
              <a:spcBef>
                <a:spcPts val="200"/>
              </a:spcBef>
              <a:buClr>
                <a:schemeClr val="tx2"/>
              </a:buClr>
              <a:buFont typeface="Wingdings" charset="2"/>
              <a:buNone/>
              <a:defRPr sz="2400" b="1" cap="all" baseline="0">
                <a:solidFill>
                  <a:schemeClr val="accent1"/>
                </a:solidFill>
                <a:latin typeface="Franklin Gothic Medium Cond" charset="0"/>
                <a:ea typeface="Verdana" charset="0"/>
                <a:cs typeface="Verdana" charset="0"/>
              </a:defRPr>
            </a:lvl1pPr>
            <a:lvl2pPr indent="0" defTabSz="457200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20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indent="0" defTabSz="457200">
              <a:spcBef>
                <a:spcPct val="20000"/>
              </a:spcBef>
              <a:buClr>
                <a:schemeClr val="tx2"/>
              </a:buClr>
              <a:buFont typeface="Courier New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628900" indent="-342900" defTabSz="4572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l">
              <a:lnSpc>
                <a:spcPct val="100000"/>
              </a:lnSpc>
            </a:pPr>
            <a:r>
              <a:rPr lang="en-US" sz="1200" b="0" cap="none">
                <a:latin typeface="+mn-lt"/>
              </a:rPr>
              <a:t>Our metrics align with those described in </a:t>
            </a:r>
            <a:r>
              <a:rPr lang="en-US" sz="1200" b="0" i="1" cap="none">
                <a:latin typeface="+mn-lt"/>
              </a:rPr>
              <a:t>Accelerate</a:t>
            </a:r>
          </a:p>
        </p:txBody>
      </p:sp>
    </p:spTree>
    <p:extLst>
      <p:ext uri="{BB962C8B-B14F-4D97-AF65-F5344CB8AC3E}">
        <p14:creationId xmlns:p14="http://schemas.microsoft.com/office/powerpoint/2010/main" val="358071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907"/>
            <a:ext cx="7520160" cy="523220"/>
          </a:xfrm>
        </p:spPr>
        <p:txBody>
          <a:bodyPr/>
          <a:lstStyle/>
          <a:p>
            <a:r>
              <a:rPr lang="en-US" sz="2800" dirty="0"/>
              <a:t>THE STORY OF OUR SERVICE LAYER</a:t>
            </a:r>
            <a:r>
              <a:rPr lang="en-US" sz="2800"/>
              <a:t> (SLBOS)</a:t>
            </a:r>
            <a:endParaRPr lang="en-US" sz="2800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3D759BB-4066-4E96-8545-F6FB009F71C9}"/>
              </a:ext>
            </a:extLst>
          </p:cNvPr>
          <p:cNvGrpSpPr/>
          <p:nvPr/>
        </p:nvGrpSpPr>
        <p:grpSpPr>
          <a:xfrm>
            <a:off x="5355510" y="604098"/>
            <a:ext cx="2703889" cy="1707528"/>
            <a:chOff x="5355510" y="604098"/>
            <a:chExt cx="2703889" cy="1707528"/>
          </a:xfrm>
          <a:solidFill>
            <a:schemeClr val="accent2"/>
          </a:solidFill>
        </p:grpSpPr>
        <p:sp>
          <p:nvSpPr>
            <p:cNvPr id="5" name="Rounded Rectangle 98">
              <a:extLst>
                <a:ext uri="{FF2B5EF4-FFF2-40B4-BE49-F238E27FC236}">
                  <a16:creationId xmlns:a16="http://schemas.microsoft.com/office/drawing/2014/main" id="{80FCDA98-0EE1-4FE8-ABF1-B277DBB07196}"/>
                </a:ext>
              </a:extLst>
            </p:cNvPr>
            <p:cNvSpPr/>
            <p:nvPr/>
          </p:nvSpPr>
          <p:spPr>
            <a:xfrm rot="5400000">
              <a:off x="5853691" y="105917"/>
              <a:ext cx="1707528" cy="2703889"/>
            </a:xfrm>
            <a:prstGeom prst="roundRect">
              <a:avLst>
                <a:gd name="adj" fmla="val 0"/>
              </a:avLst>
            </a:prstGeom>
            <a:grpFill/>
            <a:ln w="12700"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 defTabSz="1219170"/>
              <a:endParaRPr lang="en-US" sz="933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A22E84-8591-40CB-A70D-8A0FD154C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6082" y="732929"/>
              <a:ext cx="288329" cy="290902"/>
            </a:xfrm>
            <a:prstGeom prst="rect">
              <a:avLst/>
            </a:prstGeom>
            <a:grpFill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6E06DE-73FC-4104-B6FC-032136B2C346}"/>
                </a:ext>
              </a:extLst>
            </p:cNvPr>
            <p:cNvSpPr txBox="1"/>
            <p:nvPr/>
          </p:nvSpPr>
          <p:spPr>
            <a:xfrm>
              <a:off x="5910984" y="724982"/>
              <a:ext cx="1935480" cy="2565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Revenue Management</a:t>
              </a:r>
            </a:p>
          </p:txBody>
        </p:sp>
        <p:sp>
          <p:nvSpPr>
            <p:cNvPr id="9" name="Rounded Rectangle 77">
              <a:extLst>
                <a:ext uri="{FF2B5EF4-FFF2-40B4-BE49-F238E27FC236}">
                  <a16:creationId xmlns:a16="http://schemas.microsoft.com/office/drawing/2014/main" id="{3AD4F150-3917-4925-A093-2B2B6BD9794F}"/>
                </a:ext>
              </a:extLst>
            </p:cNvPr>
            <p:cNvSpPr/>
            <p:nvPr/>
          </p:nvSpPr>
          <p:spPr>
            <a:xfrm>
              <a:off x="5456530" y="1094638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Account</a:t>
              </a:r>
            </a:p>
          </p:txBody>
        </p:sp>
        <p:sp>
          <p:nvSpPr>
            <p:cNvPr id="10" name="Rounded Rectangle 77">
              <a:extLst>
                <a:ext uri="{FF2B5EF4-FFF2-40B4-BE49-F238E27FC236}">
                  <a16:creationId xmlns:a16="http://schemas.microsoft.com/office/drawing/2014/main" id="{A871BDFD-2815-4FBA-B504-A04BCFCDD260}"/>
                </a:ext>
              </a:extLst>
            </p:cNvPr>
            <p:cNvSpPr/>
            <p:nvPr/>
          </p:nvSpPr>
          <p:spPr>
            <a:xfrm>
              <a:off x="6318835" y="1094638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Customer</a:t>
              </a:r>
            </a:p>
          </p:txBody>
        </p:sp>
        <p:sp>
          <p:nvSpPr>
            <p:cNvPr id="11" name="Rounded Rectangle 77">
              <a:extLst>
                <a:ext uri="{FF2B5EF4-FFF2-40B4-BE49-F238E27FC236}">
                  <a16:creationId xmlns:a16="http://schemas.microsoft.com/office/drawing/2014/main" id="{3DA28F20-9512-4D45-B9AC-A0CB8DF1FDF9}"/>
                </a:ext>
              </a:extLst>
            </p:cNvPr>
            <p:cNvSpPr/>
            <p:nvPr/>
          </p:nvSpPr>
          <p:spPr>
            <a:xfrm>
              <a:off x="7179742" y="1094638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Order</a:t>
              </a:r>
            </a:p>
          </p:txBody>
        </p:sp>
        <p:sp>
          <p:nvSpPr>
            <p:cNvPr id="12" name="Rounded Rectangle 77">
              <a:extLst>
                <a:ext uri="{FF2B5EF4-FFF2-40B4-BE49-F238E27FC236}">
                  <a16:creationId xmlns:a16="http://schemas.microsoft.com/office/drawing/2014/main" id="{22735314-BB65-4048-A789-D37F5A97FB41}"/>
                </a:ext>
              </a:extLst>
            </p:cNvPr>
            <p:cNvSpPr/>
            <p:nvPr/>
          </p:nvSpPr>
          <p:spPr>
            <a:xfrm>
              <a:off x="5456530" y="1378544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Rating</a:t>
              </a:r>
            </a:p>
          </p:txBody>
        </p:sp>
        <p:sp>
          <p:nvSpPr>
            <p:cNvPr id="13" name="Rounded Rectangle 77">
              <a:extLst>
                <a:ext uri="{FF2B5EF4-FFF2-40B4-BE49-F238E27FC236}">
                  <a16:creationId xmlns:a16="http://schemas.microsoft.com/office/drawing/2014/main" id="{A2DDAC0D-216A-4F35-9695-1AF5465AC947}"/>
                </a:ext>
              </a:extLst>
            </p:cNvPr>
            <p:cNvSpPr/>
            <p:nvPr/>
          </p:nvSpPr>
          <p:spPr>
            <a:xfrm>
              <a:off x="6318835" y="1378544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Billing</a:t>
              </a:r>
            </a:p>
          </p:txBody>
        </p:sp>
        <p:sp>
          <p:nvSpPr>
            <p:cNvPr id="14" name="Rounded Rectangle 77">
              <a:extLst>
                <a:ext uri="{FF2B5EF4-FFF2-40B4-BE49-F238E27FC236}">
                  <a16:creationId xmlns:a16="http://schemas.microsoft.com/office/drawing/2014/main" id="{F5D431C4-CC92-493B-93D1-C031D8F772FB}"/>
                </a:ext>
              </a:extLst>
            </p:cNvPr>
            <p:cNvSpPr/>
            <p:nvPr/>
          </p:nvSpPr>
          <p:spPr>
            <a:xfrm>
              <a:off x="7179742" y="1378544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Invoicing</a:t>
              </a:r>
            </a:p>
          </p:txBody>
        </p:sp>
        <p:sp>
          <p:nvSpPr>
            <p:cNvPr id="15" name="Rounded Rectangle 77">
              <a:extLst>
                <a:ext uri="{FF2B5EF4-FFF2-40B4-BE49-F238E27FC236}">
                  <a16:creationId xmlns:a16="http://schemas.microsoft.com/office/drawing/2014/main" id="{8CE1019A-9396-440C-8B8F-A338B8F3CDF8}"/>
                </a:ext>
              </a:extLst>
            </p:cNvPr>
            <p:cNvSpPr/>
            <p:nvPr/>
          </p:nvSpPr>
          <p:spPr>
            <a:xfrm>
              <a:off x="5456530" y="1662450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Receivable</a:t>
              </a:r>
            </a:p>
          </p:txBody>
        </p:sp>
        <p:sp>
          <p:nvSpPr>
            <p:cNvPr id="16" name="Rounded Rectangle 77">
              <a:extLst>
                <a:ext uri="{FF2B5EF4-FFF2-40B4-BE49-F238E27FC236}">
                  <a16:creationId xmlns:a16="http://schemas.microsoft.com/office/drawing/2014/main" id="{4833147D-1162-452A-98EC-EB1FBCE73825}"/>
                </a:ext>
              </a:extLst>
            </p:cNvPr>
            <p:cNvSpPr/>
            <p:nvPr/>
          </p:nvSpPr>
          <p:spPr>
            <a:xfrm>
              <a:off x="6318835" y="1662450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Inventory</a:t>
              </a:r>
            </a:p>
          </p:txBody>
        </p:sp>
        <p:sp>
          <p:nvSpPr>
            <p:cNvPr id="17" name="Rounded Rectangle 77">
              <a:extLst>
                <a:ext uri="{FF2B5EF4-FFF2-40B4-BE49-F238E27FC236}">
                  <a16:creationId xmlns:a16="http://schemas.microsoft.com/office/drawing/2014/main" id="{3A07AB58-4C1E-4973-8F6D-BDBA57CAE53B}"/>
                </a:ext>
              </a:extLst>
            </p:cNvPr>
            <p:cNvSpPr/>
            <p:nvPr/>
          </p:nvSpPr>
          <p:spPr>
            <a:xfrm>
              <a:off x="7179742" y="1662450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Location</a:t>
              </a:r>
            </a:p>
          </p:txBody>
        </p:sp>
        <p:sp>
          <p:nvSpPr>
            <p:cNvPr id="18" name="Rounded Rectangle 77">
              <a:extLst>
                <a:ext uri="{FF2B5EF4-FFF2-40B4-BE49-F238E27FC236}">
                  <a16:creationId xmlns:a16="http://schemas.microsoft.com/office/drawing/2014/main" id="{E2CDDB7E-83C8-41E4-A1FF-84D11CBF6838}"/>
                </a:ext>
              </a:extLst>
            </p:cNvPr>
            <p:cNvSpPr/>
            <p:nvPr/>
          </p:nvSpPr>
          <p:spPr>
            <a:xfrm>
              <a:off x="5456530" y="1956666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Catalog</a:t>
              </a:r>
            </a:p>
          </p:txBody>
        </p:sp>
        <p:sp>
          <p:nvSpPr>
            <p:cNvPr id="19" name="Rounded Rectangle 77">
              <a:extLst>
                <a:ext uri="{FF2B5EF4-FFF2-40B4-BE49-F238E27FC236}">
                  <a16:creationId xmlns:a16="http://schemas.microsoft.com/office/drawing/2014/main" id="{539F7C22-7D0A-42FA-9A0F-6CAB73ED1A72}"/>
                </a:ext>
              </a:extLst>
            </p:cNvPr>
            <p:cNvSpPr/>
            <p:nvPr/>
          </p:nvSpPr>
          <p:spPr>
            <a:xfrm>
              <a:off x="6318835" y="1956666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Call Center</a:t>
              </a:r>
            </a:p>
          </p:txBody>
        </p:sp>
        <p:sp>
          <p:nvSpPr>
            <p:cNvPr id="20" name="Rounded Rectangle 77">
              <a:extLst>
                <a:ext uri="{FF2B5EF4-FFF2-40B4-BE49-F238E27FC236}">
                  <a16:creationId xmlns:a16="http://schemas.microsoft.com/office/drawing/2014/main" id="{F78E4339-3C97-4724-9873-2488CA3B76A2}"/>
                </a:ext>
              </a:extLst>
            </p:cNvPr>
            <p:cNvSpPr/>
            <p:nvPr/>
          </p:nvSpPr>
          <p:spPr>
            <a:xfrm>
              <a:off x="7179742" y="1956666"/>
              <a:ext cx="777240" cy="158636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rgbClr val="FFFFFF"/>
                  </a:solidFill>
                </a:rPr>
                <a:t>Reporting</a:t>
              </a:r>
            </a:p>
          </p:txBody>
        </p:sp>
      </p:grpSp>
      <p:sp>
        <p:nvSpPr>
          <p:cNvPr id="24" name="Rounded Rectangle 98">
            <a:extLst>
              <a:ext uri="{FF2B5EF4-FFF2-40B4-BE49-F238E27FC236}">
                <a16:creationId xmlns:a16="http://schemas.microsoft.com/office/drawing/2014/main" id="{8A0A2569-7EE9-481D-867B-EBA7A6C76F9D}"/>
              </a:ext>
            </a:extLst>
          </p:cNvPr>
          <p:cNvSpPr/>
          <p:nvPr/>
        </p:nvSpPr>
        <p:spPr>
          <a:xfrm rot="5400000">
            <a:off x="6132786" y="1631753"/>
            <a:ext cx="1161790" cy="269143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1219170"/>
            <a:endParaRPr lang="en-US" sz="93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B3D1E3-4094-4D9D-82BE-F473629D324D}"/>
              </a:ext>
            </a:extLst>
          </p:cNvPr>
          <p:cNvSpPr txBox="1"/>
          <p:nvPr/>
        </p:nvSpPr>
        <p:spPr>
          <a:xfrm>
            <a:off x="5909396" y="2524028"/>
            <a:ext cx="1959724" cy="21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50000"/>
              </a:lnSpc>
            </a:pPr>
            <a:r>
              <a:rPr lang="en-US" sz="1400">
                <a:solidFill>
                  <a:srgbClr val="FFFFFF"/>
                </a:solidFill>
                <a:latin typeface="+mj-lt"/>
              </a:rPr>
              <a:t>Field Service Management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550CCE9-83E8-456C-A2AA-11974BAC71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371" y="2464818"/>
            <a:ext cx="262211" cy="262211"/>
          </a:xfrm>
          <a:prstGeom prst="rect">
            <a:avLst/>
          </a:prstGeom>
        </p:spPr>
      </p:pic>
      <p:sp>
        <p:nvSpPr>
          <p:cNvPr id="29" name="Rounded Rectangle 77">
            <a:extLst>
              <a:ext uri="{FF2B5EF4-FFF2-40B4-BE49-F238E27FC236}">
                <a16:creationId xmlns:a16="http://schemas.microsoft.com/office/drawing/2014/main" id="{0CBF5376-7FD3-4B83-A009-AB1573DBE880}"/>
              </a:ext>
            </a:extLst>
          </p:cNvPr>
          <p:cNvSpPr/>
          <p:nvPr/>
        </p:nvSpPr>
        <p:spPr>
          <a:xfrm>
            <a:off x="7140726" y="2876821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Schedule</a:t>
            </a:r>
          </a:p>
        </p:txBody>
      </p:sp>
      <p:sp>
        <p:nvSpPr>
          <p:cNvPr id="30" name="Rounded Rectangle 77">
            <a:extLst>
              <a:ext uri="{FF2B5EF4-FFF2-40B4-BE49-F238E27FC236}">
                <a16:creationId xmlns:a16="http://schemas.microsoft.com/office/drawing/2014/main" id="{637E87F0-D1B4-4559-97F6-B14D529DBB13}"/>
              </a:ext>
            </a:extLst>
          </p:cNvPr>
          <p:cNvSpPr/>
          <p:nvPr/>
        </p:nvSpPr>
        <p:spPr>
          <a:xfrm>
            <a:off x="7140726" y="3214119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Comms</a:t>
            </a:r>
          </a:p>
        </p:txBody>
      </p:sp>
      <p:sp>
        <p:nvSpPr>
          <p:cNvPr id="31" name="Rounded Rectangle 77">
            <a:extLst>
              <a:ext uri="{FF2B5EF4-FFF2-40B4-BE49-F238E27FC236}">
                <a16:creationId xmlns:a16="http://schemas.microsoft.com/office/drawing/2014/main" id="{4497804C-1E01-4464-A848-A30BC2A195D9}"/>
              </a:ext>
            </a:extLst>
          </p:cNvPr>
          <p:cNvSpPr/>
          <p:nvPr/>
        </p:nvSpPr>
        <p:spPr>
          <a:xfrm>
            <a:off x="6352232" y="2876064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Routing</a:t>
            </a:r>
          </a:p>
        </p:txBody>
      </p:sp>
      <p:sp>
        <p:nvSpPr>
          <p:cNvPr id="32" name="Rounded Rectangle 77">
            <a:extLst>
              <a:ext uri="{FF2B5EF4-FFF2-40B4-BE49-F238E27FC236}">
                <a16:creationId xmlns:a16="http://schemas.microsoft.com/office/drawing/2014/main" id="{3748E3A1-17EF-4701-A669-78C45A06E6AC}"/>
              </a:ext>
            </a:extLst>
          </p:cNvPr>
          <p:cNvSpPr/>
          <p:nvPr/>
        </p:nvSpPr>
        <p:spPr>
          <a:xfrm>
            <a:off x="6347568" y="3213362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Traffic</a:t>
            </a:r>
          </a:p>
        </p:txBody>
      </p:sp>
      <p:sp>
        <p:nvSpPr>
          <p:cNvPr id="33" name="Rounded Rectangle 77">
            <a:extLst>
              <a:ext uri="{FF2B5EF4-FFF2-40B4-BE49-F238E27FC236}">
                <a16:creationId xmlns:a16="http://schemas.microsoft.com/office/drawing/2014/main" id="{92651847-C73C-49A5-B3EB-6BE1A6819517}"/>
              </a:ext>
            </a:extLst>
          </p:cNvPr>
          <p:cNvSpPr/>
          <p:nvPr/>
        </p:nvSpPr>
        <p:spPr>
          <a:xfrm>
            <a:off x="5564024" y="2876064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Dispatch</a:t>
            </a:r>
          </a:p>
        </p:txBody>
      </p:sp>
      <p:sp>
        <p:nvSpPr>
          <p:cNvPr id="34" name="Rounded Rectangle 77">
            <a:extLst>
              <a:ext uri="{FF2B5EF4-FFF2-40B4-BE49-F238E27FC236}">
                <a16:creationId xmlns:a16="http://schemas.microsoft.com/office/drawing/2014/main" id="{D1D5FC6B-8F56-4262-B0BC-40FB2DA4B07D}"/>
              </a:ext>
            </a:extLst>
          </p:cNvPr>
          <p:cNvSpPr/>
          <p:nvPr/>
        </p:nvSpPr>
        <p:spPr>
          <a:xfrm>
            <a:off x="5564024" y="3213362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Tech Mgmt</a:t>
            </a:r>
          </a:p>
        </p:txBody>
      </p:sp>
      <p:sp>
        <p:nvSpPr>
          <p:cNvPr id="38" name="Rounded Rectangle 98">
            <a:extLst>
              <a:ext uri="{FF2B5EF4-FFF2-40B4-BE49-F238E27FC236}">
                <a16:creationId xmlns:a16="http://schemas.microsoft.com/office/drawing/2014/main" id="{E36F37C7-7F18-443D-A06C-A1B184AD5680}"/>
              </a:ext>
            </a:extLst>
          </p:cNvPr>
          <p:cNvSpPr/>
          <p:nvPr/>
        </p:nvSpPr>
        <p:spPr>
          <a:xfrm rot="5400000">
            <a:off x="6135018" y="2893224"/>
            <a:ext cx="1157325" cy="269143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1219170"/>
            <a:endParaRPr lang="en-US" sz="93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BC28F-2904-4943-B3FF-5B4372037331}"/>
              </a:ext>
            </a:extLst>
          </p:cNvPr>
          <p:cNvSpPr txBox="1"/>
          <p:nvPr/>
        </p:nvSpPr>
        <p:spPr>
          <a:xfrm>
            <a:off x="5916079" y="3787730"/>
            <a:ext cx="1557506" cy="21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50000"/>
              </a:lnSpc>
            </a:pPr>
            <a:r>
              <a:rPr lang="en-US" sz="1400">
                <a:solidFill>
                  <a:srgbClr val="FFFFFF"/>
                </a:solidFill>
                <a:latin typeface="+mj-lt"/>
              </a:rPr>
              <a:t>Output Solutions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8FFCCF0-F02B-4AA5-A801-378B6B8C28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890" y="3717713"/>
            <a:ext cx="261932" cy="261932"/>
          </a:xfrm>
          <a:prstGeom prst="rect">
            <a:avLst/>
          </a:prstGeom>
        </p:spPr>
      </p:pic>
      <p:sp>
        <p:nvSpPr>
          <p:cNvPr id="43" name="Rounded Rectangle 77">
            <a:extLst>
              <a:ext uri="{FF2B5EF4-FFF2-40B4-BE49-F238E27FC236}">
                <a16:creationId xmlns:a16="http://schemas.microsoft.com/office/drawing/2014/main" id="{1B0172B5-5E3A-4D88-90EA-23CFD989883C}"/>
              </a:ext>
            </a:extLst>
          </p:cNvPr>
          <p:cNvSpPr/>
          <p:nvPr/>
        </p:nvSpPr>
        <p:spPr>
          <a:xfrm>
            <a:off x="7139253" y="4137425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Archival</a:t>
            </a:r>
          </a:p>
        </p:txBody>
      </p:sp>
      <p:sp>
        <p:nvSpPr>
          <p:cNvPr id="44" name="Rounded Rectangle 77">
            <a:extLst>
              <a:ext uri="{FF2B5EF4-FFF2-40B4-BE49-F238E27FC236}">
                <a16:creationId xmlns:a16="http://schemas.microsoft.com/office/drawing/2014/main" id="{401AF646-566A-4DDB-BD65-A13A883F59F3}"/>
              </a:ext>
            </a:extLst>
          </p:cNvPr>
          <p:cNvSpPr/>
          <p:nvPr/>
        </p:nvSpPr>
        <p:spPr>
          <a:xfrm>
            <a:off x="7134589" y="4474723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Marketing</a:t>
            </a:r>
          </a:p>
        </p:txBody>
      </p:sp>
      <p:sp>
        <p:nvSpPr>
          <p:cNvPr id="45" name="Rounded Rectangle 160">
            <a:extLst>
              <a:ext uri="{FF2B5EF4-FFF2-40B4-BE49-F238E27FC236}">
                <a16:creationId xmlns:a16="http://schemas.microsoft.com/office/drawing/2014/main" id="{449CB9C7-5656-43D0-9318-71BB818C83DC}"/>
              </a:ext>
            </a:extLst>
          </p:cNvPr>
          <p:cNvSpPr/>
          <p:nvPr/>
        </p:nvSpPr>
        <p:spPr>
          <a:xfrm>
            <a:off x="6348074" y="4136668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Print</a:t>
            </a:r>
          </a:p>
        </p:txBody>
      </p:sp>
      <p:sp>
        <p:nvSpPr>
          <p:cNvPr id="46" name="Rounded Rectangle 77">
            <a:extLst>
              <a:ext uri="{FF2B5EF4-FFF2-40B4-BE49-F238E27FC236}">
                <a16:creationId xmlns:a16="http://schemas.microsoft.com/office/drawing/2014/main" id="{B3005420-1A0C-4DD7-8F80-3A821B15CD57}"/>
              </a:ext>
            </a:extLst>
          </p:cNvPr>
          <p:cNvSpPr/>
          <p:nvPr/>
        </p:nvSpPr>
        <p:spPr>
          <a:xfrm>
            <a:off x="6343410" y="4473966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Electronic</a:t>
            </a:r>
          </a:p>
        </p:txBody>
      </p:sp>
      <p:sp>
        <p:nvSpPr>
          <p:cNvPr id="47" name="Rounded Rectangle 77">
            <a:extLst>
              <a:ext uri="{FF2B5EF4-FFF2-40B4-BE49-F238E27FC236}">
                <a16:creationId xmlns:a16="http://schemas.microsoft.com/office/drawing/2014/main" id="{6A499D88-696A-4326-8C00-9AB7E0F3E4AF}"/>
              </a:ext>
            </a:extLst>
          </p:cNvPr>
          <p:cNvSpPr/>
          <p:nvPr/>
        </p:nvSpPr>
        <p:spPr>
          <a:xfrm>
            <a:off x="5557963" y="4136668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Comp</a:t>
            </a:r>
          </a:p>
        </p:txBody>
      </p:sp>
      <p:sp>
        <p:nvSpPr>
          <p:cNvPr id="48" name="Rounded Rectangle 77">
            <a:extLst>
              <a:ext uri="{FF2B5EF4-FFF2-40B4-BE49-F238E27FC236}">
                <a16:creationId xmlns:a16="http://schemas.microsoft.com/office/drawing/2014/main" id="{4193D29C-CB0E-47A8-9731-7299B609AD2E}"/>
              </a:ext>
            </a:extLst>
          </p:cNvPr>
          <p:cNvSpPr/>
          <p:nvPr/>
        </p:nvSpPr>
        <p:spPr>
          <a:xfrm>
            <a:off x="5553299" y="4473966"/>
            <a:ext cx="731520" cy="172245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FFFFFF"/>
                </a:solidFill>
              </a:rPr>
              <a:t>Postal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679C7C-F682-4FFE-A655-B7F20F2775C6}"/>
              </a:ext>
            </a:extLst>
          </p:cNvPr>
          <p:cNvSpPr/>
          <p:nvPr/>
        </p:nvSpPr>
        <p:spPr>
          <a:xfrm rot="16200000">
            <a:off x="2819432" y="2426634"/>
            <a:ext cx="4222387" cy="559549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Service Layer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11D9D5-7A00-4E78-8798-6872A205D275}"/>
              </a:ext>
            </a:extLst>
          </p:cNvPr>
          <p:cNvCxnSpPr>
            <a:cxnSpLocks/>
          </p:cNvCxnSpPr>
          <p:nvPr/>
        </p:nvCxnSpPr>
        <p:spPr>
          <a:xfrm flipV="1">
            <a:off x="1703304" y="1053454"/>
            <a:ext cx="2770975" cy="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BE509B4-4FE6-49C8-99C5-656B6F892E42}"/>
              </a:ext>
            </a:extLst>
          </p:cNvPr>
          <p:cNvCxnSpPr>
            <a:cxnSpLocks/>
          </p:cNvCxnSpPr>
          <p:nvPr/>
        </p:nvCxnSpPr>
        <p:spPr>
          <a:xfrm>
            <a:off x="1703304" y="2165728"/>
            <a:ext cx="277097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862679-9410-48DD-88DB-BD081938F6A2}"/>
              </a:ext>
            </a:extLst>
          </p:cNvPr>
          <p:cNvCxnSpPr>
            <a:cxnSpLocks/>
          </p:cNvCxnSpPr>
          <p:nvPr/>
        </p:nvCxnSpPr>
        <p:spPr>
          <a:xfrm>
            <a:off x="1714500" y="3278004"/>
            <a:ext cx="2743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8994E61-4F2E-4079-8C9E-0847D889D449}"/>
              </a:ext>
            </a:extLst>
          </p:cNvPr>
          <p:cNvSpPr/>
          <p:nvPr/>
        </p:nvSpPr>
        <p:spPr>
          <a:xfrm>
            <a:off x="674420" y="675129"/>
            <a:ext cx="761452" cy="76145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1006AC-2388-4807-89C1-AFB2CA9104CE}"/>
              </a:ext>
            </a:extLst>
          </p:cNvPr>
          <p:cNvSpPr/>
          <p:nvPr/>
        </p:nvSpPr>
        <p:spPr>
          <a:xfrm>
            <a:off x="599052" y="599761"/>
            <a:ext cx="912189" cy="912189"/>
          </a:xfrm>
          <a:prstGeom prst="ellipse">
            <a:avLst/>
          </a:prstGeom>
          <a:noFill/>
          <a:ln w="98425">
            <a:solidFill>
              <a:schemeClr val="bg1">
                <a:alpha val="7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7191D22-9DB3-404A-B7A0-4967C8C6ED88}"/>
              </a:ext>
            </a:extLst>
          </p:cNvPr>
          <p:cNvSpPr/>
          <p:nvPr/>
        </p:nvSpPr>
        <p:spPr>
          <a:xfrm>
            <a:off x="598417" y="595850"/>
            <a:ext cx="916099" cy="916099"/>
          </a:xfrm>
          <a:prstGeom prst="arc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D0D119D9-F960-423A-9717-D148115A8C0C}"/>
              </a:ext>
            </a:extLst>
          </p:cNvPr>
          <p:cNvSpPr/>
          <p:nvPr/>
        </p:nvSpPr>
        <p:spPr>
          <a:xfrm rot="10800000">
            <a:off x="597784" y="595217"/>
            <a:ext cx="917366" cy="917366"/>
          </a:xfrm>
          <a:prstGeom prst="arc">
            <a:avLst/>
          </a:prstGeom>
          <a:ln w="44450">
            <a:solidFill>
              <a:schemeClr val="tx1">
                <a:alpha val="6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B5CE2DA-BF80-49B7-803E-24D33AC73D11}"/>
              </a:ext>
            </a:extLst>
          </p:cNvPr>
          <p:cNvSpPr/>
          <p:nvPr/>
        </p:nvSpPr>
        <p:spPr>
          <a:xfrm>
            <a:off x="649029" y="649738"/>
            <a:ext cx="812235" cy="812235"/>
          </a:xfrm>
          <a:prstGeom prst="ellipse">
            <a:avLst/>
          </a:prstGeom>
          <a:noFill/>
          <a:ln w="222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7B9321-EE43-4EBE-93D6-F6654E5EC7CA}"/>
              </a:ext>
            </a:extLst>
          </p:cNvPr>
          <p:cNvSpPr/>
          <p:nvPr/>
        </p:nvSpPr>
        <p:spPr>
          <a:xfrm>
            <a:off x="700294" y="1787255"/>
            <a:ext cx="761452" cy="76145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A939EB3-242B-4ED3-9996-9AFE2791D551}"/>
              </a:ext>
            </a:extLst>
          </p:cNvPr>
          <p:cNvSpPr/>
          <p:nvPr/>
        </p:nvSpPr>
        <p:spPr>
          <a:xfrm>
            <a:off x="624926" y="1711887"/>
            <a:ext cx="912189" cy="912189"/>
          </a:xfrm>
          <a:prstGeom prst="ellipse">
            <a:avLst/>
          </a:prstGeom>
          <a:noFill/>
          <a:ln w="98425">
            <a:solidFill>
              <a:schemeClr val="bg1">
                <a:alpha val="7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87AE6B22-E847-4016-921C-4EEAAA871467}"/>
              </a:ext>
            </a:extLst>
          </p:cNvPr>
          <p:cNvSpPr/>
          <p:nvPr/>
        </p:nvSpPr>
        <p:spPr>
          <a:xfrm>
            <a:off x="624291" y="1707976"/>
            <a:ext cx="916099" cy="916099"/>
          </a:xfrm>
          <a:prstGeom prst="arc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D7E0DFE5-2C60-4A02-BBEC-47F36ADEB008}"/>
              </a:ext>
            </a:extLst>
          </p:cNvPr>
          <p:cNvSpPr/>
          <p:nvPr/>
        </p:nvSpPr>
        <p:spPr>
          <a:xfrm rot="10800000">
            <a:off x="623658" y="1707343"/>
            <a:ext cx="917366" cy="917366"/>
          </a:xfrm>
          <a:prstGeom prst="arc">
            <a:avLst/>
          </a:prstGeom>
          <a:ln w="44450">
            <a:solidFill>
              <a:schemeClr val="tx1">
                <a:alpha val="6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C3E7787-F903-4068-887B-3DC0A7CF05A2}"/>
              </a:ext>
            </a:extLst>
          </p:cNvPr>
          <p:cNvSpPr/>
          <p:nvPr/>
        </p:nvSpPr>
        <p:spPr>
          <a:xfrm>
            <a:off x="674903" y="1761864"/>
            <a:ext cx="812235" cy="812235"/>
          </a:xfrm>
          <a:prstGeom prst="ellipse">
            <a:avLst/>
          </a:prstGeom>
          <a:noFill/>
          <a:ln w="222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1117949-25A1-46EA-B9E8-09C3D3B68CAD}"/>
              </a:ext>
            </a:extLst>
          </p:cNvPr>
          <p:cNvSpPr/>
          <p:nvPr/>
        </p:nvSpPr>
        <p:spPr>
          <a:xfrm>
            <a:off x="698973" y="2899381"/>
            <a:ext cx="761452" cy="76145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F1497BA-86D5-4921-A4B5-1522EEF31D7B}"/>
              </a:ext>
            </a:extLst>
          </p:cNvPr>
          <p:cNvSpPr/>
          <p:nvPr/>
        </p:nvSpPr>
        <p:spPr>
          <a:xfrm>
            <a:off x="623605" y="2824013"/>
            <a:ext cx="912189" cy="912189"/>
          </a:xfrm>
          <a:prstGeom prst="ellipse">
            <a:avLst/>
          </a:prstGeom>
          <a:noFill/>
          <a:ln w="98425">
            <a:solidFill>
              <a:schemeClr val="bg1">
                <a:alpha val="7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DA092373-7CD6-4AE0-9715-F92B794828F9}"/>
              </a:ext>
            </a:extLst>
          </p:cNvPr>
          <p:cNvSpPr/>
          <p:nvPr/>
        </p:nvSpPr>
        <p:spPr>
          <a:xfrm>
            <a:off x="622970" y="2820102"/>
            <a:ext cx="916099" cy="916099"/>
          </a:xfrm>
          <a:prstGeom prst="arc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8530829D-05E1-413D-A5AB-144A20F3A01C}"/>
              </a:ext>
            </a:extLst>
          </p:cNvPr>
          <p:cNvSpPr/>
          <p:nvPr/>
        </p:nvSpPr>
        <p:spPr>
          <a:xfrm rot="10800000">
            <a:off x="622337" y="2819469"/>
            <a:ext cx="917366" cy="917366"/>
          </a:xfrm>
          <a:prstGeom prst="arc">
            <a:avLst/>
          </a:prstGeom>
          <a:ln w="44450">
            <a:solidFill>
              <a:schemeClr val="tx1">
                <a:alpha val="6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3DA2C58-675D-4FEB-9AE3-62DAA1BE293A}"/>
              </a:ext>
            </a:extLst>
          </p:cNvPr>
          <p:cNvSpPr/>
          <p:nvPr/>
        </p:nvSpPr>
        <p:spPr>
          <a:xfrm>
            <a:off x="673582" y="2873990"/>
            <a:ext cx="812235" cy="812235"/>
          </a:xfrm>
          <a:prstGeom prst="ellipse">
            <a:avLst/>
          </a:prstGeom>
          <a:noFill/>
          <a:ln w="222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EDE5540-51C7-4D3B-B99F-1981AFDE5E9A}"/>
              </a:ext>
            </a:extLst>
          </p:cNvPr>
          <p:cNvSpPr/>
          <p:nvPr/>
        </p:nvSpPr>
        <p:spPr>
          <a:xfrm>
            <a:off x="690203" y="4011508"/>
            <a:ext cx="761452" cy="76145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8F4EE-F648-4144-906A-EDFE57325BF6}"/>
              </a:ext>
            </a:extLst>
          </p:cNvPr>
          <p:cNvSpPr/>
          <p:nvPr/>
        </p:nvSpPr>
        <p:spPr>
          <a:xfrm>
            <a:off x="614835" y="3936140"/>
            <a:ext cx="912189" cy="912189"/>
          </a:xfrm>
          <a:prstGeom prst="ellipse">
            <a:avLst/>
          </a:prstGeom>
          <a:noFill/>
          <a:ln w="98425">
            <a:solidFill>
              <a:schemeClr val="bg1">
                <a:alpha val="7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2B5FC401-8075-4687-BB9E-136FFE794B18}"/>
              </a:ext>
            </a:extLst>
          </p:cNvPr>
          <p:cNvSpPr/>
          <p:nvPr/>
        </p:nvSpPr>
        <p:spPr>
          <a:xfrm>
            <a:off x="614200" y="3932229"/>
            <a:ext cx="916099" cy="916099"/>
          </a:xfrm>
          <a:prstGeom prst="arc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753126F9-4791-446E-99E7-9C328F791F6A}"/>
              </a:ext>
            </a:extLst>
          </p:cNvPr>
          <p:cNvSpPr/>
          <p:nvPr/>
        </p:nvSpPr>
        <p:spPr>
          <a:xfrm rot="10800000">
            <a:off x="613567" y="3931596"/>
            <a:ext cx="917366" cy="917366"/>
          </a:xfrm>
          <a:prstGeom prst="arc">
            <a:avLst/>
          </a:prstGeom>
          <a:ln w="44450">
            <a:solidFill>
              <a:schemeClr val="tx1">
                <a:alpha val="6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A67BB11-BF4D-4F20-8D0D-043CBB031E78}"/>
              </a:ext>
            </a:extLst>
          </p:cNvPr>
          <p:cNvSpPr/>
          <p:nvPr/>
        </p:nvSpPr>
        <p:spPr>
          <a:xfrm>
            <a:off x="664812" y="3986117"/>
            <a:ext cx="812235" cy="812235"/>
          </a:xfrm>
          <a:prstGeom prst="ellipse">
            <a:avLst/>
          </a:prstGeom>
          <a:noFill/>
          <a:ln w="222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5CC0DD-DEE3-47EA-8A80-56B63EE1AE31}"/>
              </a:ext>
            </a:extLst>
          </p:cNvPr>
          <p:cNvCxnSpPr>
            <a:cxnSpLocks/>
          </p:cNvCxnSpPr>
          <p:nvPr/>
        </p:nvCxnSpPr>
        <p:spPr>
          <a:xfrm>
            <a:off x="1714500" y="4390278"/>
            <a:ext cx="274320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31467-5FD2-430C-B033-8387BE36DF1C}"/>
              </a:ext>
            </a:extLst>
          </p:cNvPr>
          <p:cNvSpPr txBox="1"/>
          <p:nvPr/>
        </p:nvSpPr>
        <p:spPr>
          <a:xfrm>
            <a:off x="1714499" y="753991"/>
            <a:ext cx="275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E83F5AF-E137-45D2-8900-B69C556FF49E}"/>
              </a:ext>
            </a:extLst>
          </p:cNvPr>
          <p:cNvSpPr txBox="1"/>
          <p:nvPr/>
        </p:nvSpPr>
        <p:spPr>
          <a:xfrm>
            <a:off x="1712604" y="1857507"/>
            <a:ext cx="275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Call Center Representatives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C2E1842-C465-49E0-8E4A-3C4B61BFCF0F}"/>
              </a:ext>
            </a:extLst>
          </p:cNvPr>
          <p:cNvSpPr txBox="1"/>
          <p:nvPr/>
        </p:nvSpPr>
        <p:spPr>
          <a:xfrm>
            <a:off x="1703869" y="2960293"/>
            <a:ext cx="275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End Customers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BF78CC5-D829-4B6C-BBC9-C44E8506D0C7}"/>
              </a:ext>
            </a:extLst>
          </p:cNvPr>
          <p:cNvSpPr txBox="1"/>
          <p:nvPr/>
        </p:nvSpPr>
        <p:spPr>
          <a:xfrm>
            <a:off x="1711716" y="4076067"/>
            <a:ext cx="275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Application Integrations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95CA74-17C8-44E4-B07E-AD85DE08BF5A}"/>
              </a:ext>
            </a:extLst>
          </p:cNvPr>
          <p:cNvSpPr txBox="1"/>
          <p:nvPr/>
        </p:nvSpPr>
        <p:spPr>
          <a:xfrm>
            <a:off x="649517" y="885497"/>
            <a:ext cx="82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30+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CCA7346-2EA8-4A8D-ADC1-B82A25DB462C}"/>
              </a:ext>
            </a:extLst>
          </p:cNvPr>
          <p:cNvSpPr txBox="1"/>
          <p:nvPr/>
        </p:nvSpPr>
        <p:spPr>
          <a:xfrm>
            <a:off x="670053" y="1990385"/>
            <a:ext cx="82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180K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E1846B-569D-4CAA-9F83-EDA291BDEB36}"/>
              </a:ext>
            </a:extLst>
          </p:cNvPr>
          <p:cNvSpPr txBox="1"/>
          <p:nvPr/>
        </p:nvSpPr>
        <p:spPr>
          <a:xfrm>
            <a:off x="665219" y="3108468"/>
            <a:ext cx="82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67M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EB50AF1-E8F1-42F1-AE52-999437537835}"/>
              </a:ext>
            </a:extLst>
          </p:cNvPr>
          <p:cNvSpPr txBox="1"/>
          <p:nvPr/>
        </p:nvSpPr>
        <p:spPr>
          <a:xfrm>
            <a:off x="673450" y="4222790"/>
            <a:ext cx="827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1K+</a:t>
            </a:r>
          </a:p>
        </p:txBody>
      </p:sp>
    </p:spTree>
    <p:extLst>
      <p:ext uri="{BB962C8B-B14F-4D97-AF65-F5344CB8AC3E}">
        <p14:creationId xmlns:p14="http://schemas.microsoft.com/office/powerpoint/2010/main" val="91549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D93A801-DAD5-40EA-AE98-338ABB3734C7}"/>
              </a:ext>
            </a:extLst>
          </p:cNvPr>
          <p:cNvSpPr/>
          <p:nvPr/>
        </p:nvSpPr>
        <p:spPr>
          <a:xfrm>
            <a:off x="5391536" y="1496599"/>
            <a:ext cx="3248526" cy="769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907"/>
            <a:ext cx="7520160" cy="523220"/>
          </a:xfrm>
        </p:spPr>
        <p:txBody>
          <a:bodyPr/>
          <a:lstStyle/>
          <a:p>
            <a:r>
              <a:rPr lang="en-US" sz="2800" dirty="0"/>
              <a:t>THE STORY OF OUR SERVICE LAYER</a:t>
            </a:r>
            <a:r>
              <a:rPr lang="en-US" sz="2800"/>
              <a:t> (SLBOS)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24C72-B60B-4FF8-B46D-A0ECC67B9E72}"/>
              </a:ext>
            </a:extLst>
          </p:cNvPr>
          <p:cNvSpPr txBox="1"/>
          <p:nvPr/>
        </p:nvSpPr>
        <p:spPr>
          <a:xfrm>
            <a:off x="709867" y="1357894"/>
            <a:ext cx="344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  <a:latin typeface="+mj-lt"/>
              </a:rPr>
              <a:t>COMMODITY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6F538-4564-4D2B-B613-BDA6659384A8}"/>
              </a:ext>
            </a:extLst>
          </p:cNvPr>
          <p:cNvSpPr txBox="1"/>
          <p:nvPr/>
        </p:nvSpPr>
        <p:spPr>
          <a:xfrm>
            <a:off x="709867" y="2245536"/>
            <a:ext cx="3441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+mj-lt"/>
              </a:rPr>
              <a:t>SIMPLICITY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572094-96FA-460E-B703-53148BA14789}"/>
              </a:ext>
            </a:extLst>
          </p:cNvPr>
          <p:cNvSpPr txBox="1"/>
          <p:nvPr/>
        </p:nvSpPr>
        <p:spPr>
          <a:xfrm>
            <a:off x="709867" y="3133179"/>
            <a:ext cx="5041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+mj-lt"/>
              </a:rPr>
              <a:t>RELIABILITY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2959E49-B72A-4D83-A3C6-013F3B4E7C3E}"/>
              </a:ext>
            </a:extLst>
          </p:cNvPr>
          <p:cNvSpPr/>
          <p:nvPr/>
        </p:nvSpPr>
        <p:spPr>
          <a:xfrm>
            <a:off x="4353466" y="1357895"/>
            <a:ext cx="539977" cy="2526326"/>
          </a:xfrm>
          <a:prstGeom prst="rightBrace">
            <a:avLst>
              <a:gd name="adj1" fmla="val 8333"/>
              <a:gd name="adj2" fmla="val 19665"/>
            </a:avLst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344B5-4EBF-4619-9202-30CFAADE2195}"/>
              </a:ext>
            </a:extLst>
          </p:cNvPr>
          <p:cNvSpPr txBox="1"/>
          <p:nvPr/>
        </p:nvSpPr>
        <p:spPr>
          <a:xfrm>
            <a:off x="5391536" y="1546525"/>
            <a:ext cx="324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Our service layer was an anti-pattern for these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16CFE-45A8-40C4-811A-BEA61BA50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61"/>
          <a:stretch/>
        </p:blipFill>
        <p:spPr>
          <a:xfrm>
            <a:off x="6237101" y="2384242"/>
            <a:ext cx="1557397" cy="16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96EDFF2-54D9-48BD-A884-857CBD2D86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-7934"/>
            <a:ext cx="7519988" cy="523220"/>
          </a:xfrm>
        </p:spPr>
        <p:txBody>
          <a:bodyPr/>
          <a:lstStyle/>
          <a:p>
            <a:r>
              <a:rPr lang="en-US" sz="2800" dirty="0"/>
              <a:t>THE STORY OF OUR SERVICE LAYER</a:t>
            </a:r>
            <a:r>
              <a:rPr lang="en-US" sz="2800"/>
              <a:t> </a:t>
            </a:r>
            <a:r>
              <a:rPr lang="en-US" sz="2800" dirty="0"/>
              <a:t>(SLBOS)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3E2BC-CBD0-44B4-8AF8-AE8A367BD0A0}"/>
              </a:ext>
            </a:extLst>
          </p:cNvPr>
          <p:cNvSpPr/>
          <p:nvPr/>
        </p:nvSpPr>
        <p:spPr>
          <a:xfrm>
            <a:off x="659458" y="889759"/>
            <a:ext cx="2159557" cy="1761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2CF370-3A64-4973-A787-ED4E3682480C}"/>
              </a:ext>
            </a:extLst>
          </p:cNvPr>
          <p:cNvSpPr/>
          <p:nvPr/>
        </p:nvSpPr>
        <p:spPr>
          <a:xfrm>
            <a:off x="659458" y="1903200"/>
            <a:ext cx="2159557" cy="74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2FC7A7-6FDF-450D-A123-A196809008D5}"/>
              </a:ext>
            </a:extLst>
          </p:cNvPr>
          <p:cNvSpPr/>
          <p:nvPr/>
        </p:nvSpPr>
        <p:spPr>
          <a:xfrm>
            <a:off x="3485347" y="870845"/>
            <a:ext cx="2159557" cy="1761162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006E32-4E74-49FE-9BB9-466239762C04}"/>
              </a:ext>
            </a:extLst>
          </p:cNvPr>
          <p:cNvSpPr/>
          <p:nvPr/>
        </p:nvSpPr>
        <p:spPr>
          <a:xfrm>
            <a:off x="3485347" y="870847"/>
            <a:ext cx="2159557" cy="1761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FC87C1-AF87-4660-B452-CE7856DE204C}"/>
              </a:ext>
            </a:extLst>
          </p:cNvPr>
          <p:cNvSpPr/>
          <p:nvPr/>
        </p:nvSpPr>
        <p:spPr>
          <a:xfrm>
            <a:off x="3485347" y="1884288"/>
            <a:ext cx="2159557" cy="74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56D6AC-808A-4190-976E-56FBEB49B73C}"/>
              </a:ext>
            </a:extLst>
          </p:cNvPr>
          <p:cNvSpPr/>
          <p:nvPr/>
        </p:nvSpPr>
        <p:spPr>
          <a:xfrm>
            <a:off x="6311236" y="889759"/>
            <a:ext cx="2159557" cy="17611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E6787-D05A-4ACA-A5F4-59935F6A728B}"/>
              </a:ext>
            </a:extLst>
          </p:cNvPr>
          <p:cNvSpPr/>
          <p:nvPr/>
        </p:nvSpPr>
        <p:spPr>
          <a:xfrm>
            <a:off x="6311236" y="1902147"/>
            <a:ext cx="2159557" cy="74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F18797E-B345-48D2-85A4-6B3C25AAE384}"/>
              </a:ext>
            </a:extLst>
          </p:cNvPr>
          <p:cNvSpPr/>
          <p:nvPr/>
        </p:nvSpPr>
        <p:spPr>
          <a:xfrm>
            <a:off x="4900043" y="2869450"/>
            <a:ext cx="2159557" cy="17611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B5B73B-2541-42D4-8E0C-D7A8F0C0E981}"/>
              </a:ext>
            </a:extLst>
          </p:cNvPr>
          <p:cNvSpPr/>
          <p:nvPr/>
        </p:nvSpPr>
        <p:spPr>
          <a:xfrm>
            <a:off x="4900043" y="3881838"/>
            <a:ext cx="2159557" cy="74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2B3AEA2-6771-4A2C-BA7D-B839D7E174F5}"/>
              </a:ext>
            </a:extLst>
          </p:cNvPr>
          <p:cNvSpPr/>
          <p:nvPr/>
        </p:nvSpPr>
        <p:spPr>
          <a:xfrm>
            <a:off x="2069120" y="2869450"/>
            <a:ext cx="2159556" cy="17611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E210E1-1D77-4CEC-B2F8-02C1A6C3C259}"/>
              </a:ext>
            </a:extLst>
          </p:cNvPr>
          <p:cNvSpPr/>
          <p:nvPr/>
        </p:nvSpPr>
        <p:spPr>
          <a:xfrm>
            <a:off x="2069120" y="3881836"/>
            <a:ext cx="2159556" cy="7487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624514-30FB-4BD0-AC09-F40D790D83C9}"/>
              </a:ext>
            </a:extLst>
          </p:cNvPr>
          <p:cNvSpPr/>
          <p:nvPr/>
        </p:nvSpPr>
        <p:spPr>
          <a:xfrm>
            <a:off x="659458" y="1904723"/>
            <a:ext cx="1078247" cy="7487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7067B5-B5B8-40D9-A785-4CF6981B384D}"/>
              </a:ext>
            </a:extLst>
          </p:cNvPr>
          <p:cNvSpPr/>
          <p:nvPr/>
        </p:nvSpPr>
        <p:spPr>
          <a:xfrm>
            <a:off x="3484497" y="1884287"/>
            <a:ext cx="1078247" cy="7487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8BAD471-8655-4B30-BE2E-8E353416363A}"/>
              </a:ext>
            </a:extLst>
          </p:cNvPr>
          <p:cNvSpPr/>
          <p:nvPr/>
        </p:nvSpPr>
        <p:spPr>
          <a:xfrm>
            <a:off x="6308756" y="1900986"/>
            <a:ext cx="1078247" cy="74877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32C917-5303-4BE3-8E4F-B11AEC7210F0}"/>
              </a:ext>
            </a:extLst>
          </p:cNvPr>
          <p:cNvSpPr/>
          <p:nvPr/>
        </p:nvSpPr>
        <p:spPr>
          <a:xfrm>
            <a:off x="2063671" y="3881837"/>
            <a:ext cx="1078247" cy="7487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BF107E2-40E2-463B-A253-CE4BD50453D1}"/>
              </a:ext>
            </a:extLst>
          </p:cNvPr>
          <p:cNvSpPr/>
          <p:nvPr/>
        </p:nvSpPr>
        <p:spPr>
          <a:xfrm>
            <a:off x="4898998" y="3881837"/>
            <a:ext cx="1078247" cy="7487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DAA8A6-6FC6-4381-9558-32D642D3D6F2}"/>
              </a:ext>
            </a:extLst>
          </p:cNvPr>
          <p:cNvSpPr txBox="1"/>
          <p:nvPr/>
        </p:nvSpPr>
        <p:spPr>
          <a:xfrm>
            <a:off x="931590" y="972087"/>
            <a:ext cx="1612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COST PER</a:t>
            </a:r>
          </a:p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TPS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A430D1C-9730-48F5-9A9F-296719CBCCD1}"/>
              </a:ext>
            </a:extLst>
          </p:cNvPr>
          <p:cNvSpPr txBox="1"/>
          <p:nvPr/>
        </p:nvSpPr>
        <p:spPr>
          <a:xfrm>
            <a:off x="3625420" y="972083"/>
            <a:ext cx="188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FEATURE DEVELOPMENT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CAEF92-91CF-4354-B05F-7A85E5F658C0}"/>
              </a:ext>
            </a:extLst>
          </p:cNvPr>
          <p:cNvSpPr txBox="1"/>
          <p:nvPr/>
        </p:nvSpPr>
        <p:spPr>
          <a:xfrm>
            <a:off x="6580887" y="979927"/>
            <a:ext cx="1612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BUILD + DEPLOY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9AF4E32-7334-4CDC-BC17-21D2FB1ED027}"/>
              </a:ext>
            </a:extLst>
          </p:cNvPr>
          <p:cNvSpPr txBox="1"/>
          <p:nvPr/>
        </p:nvSpPr>
        <p:spPr>
          <a:xfrm>
            <a:off x="2342782" y="2960145"/>
            <a:ext cx="1612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SERVER RECYCLE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4956A07-D10E-4769-B709-ADB6F21D7EFE}"/>
              </a:ext>
            </a:extLst>
          </p:cNvPr>
          <p:cNvSpPr txBox="1"/>
          <p:nvPr/>
        </p:nvSpPr>
        <p:spPr>
          <a:xfrm>
            <a:off x="5173705" y="2960145"/>
            <a:ext cx="1612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AUTOMATED TESTS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4A6B41F-3939-4F43-9495-46087983C3E4}"/>
              </a:ext>
            </a:extLst>
          </p:cNvPr>
          <p:cNvSpPr txBox="1"/>
          <p:nvPr/>
        </p:nvSpPr>
        <p:spPr>
          <a:xfrm>
            <a:off x="2294654" y="3897157"/>
            <a:ext cx="61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2841298-3A51-4280-91A3-CBB43E5B5C8B}"/>
              </a:ext>
            </a:extLst>
          </p:cNvPr>
          <p:cNvSpPr txBox="1"/>
          <p:nvPr/>
        </p:nvSpPr>
        <p:spPr>
          <a:xfrm>
            <a:off x="659457" y="1910510"/>
            <a:ext cx="1078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tx1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BA09EC-350C-4D90-8DC6-5B311ED011A8}"/>
              </a:ext>
            </a:extLst>
          </p:cNvPr>
          <p:cNvSpPr txBox="1"/>
          <p:nvPr/>
        </p:nvSpPr>
        <p:spPr>
          <a:xfrm>
            <a:off x="3721933" y="1893773"/>
            <a:ext cx="61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1C087E1-C385-4F6D-BB88-1EB7457F3E94}"/>
              </a:ext>
            </a:extLst>
          </p:cNvPr>
          <p:cNvSpPr txBox="1"/>
          <p:nvPr/>
        </p:nvSpPr>
        <p:spPr>
          <a:xfrm>
            <a:off x="6519017" y="1914701"/>
            <a:ext cx="61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CF61DC1-651E-4482-A695-96465F163809}"/>
              </a:ext>
            </a:extLst>
          </p:cNvPr>
          <p:cNvSpPr txBox="1"/>
          <p:nvPr/>
        </p:nvSpPr>
        <p:spPr>
          <a:xfrm>
            <a:off x="5151051" y="3898660"/>
            <a:ext cx="610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1">
                    <a:lumMod val="75000"/>
                  </a:schemeClr>
                </a:solidFill>
              </a:rPr>
              <a:t>BEFORE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9762A0C-9C5A-4830-84EC-44DBF70BD4C7}"/>
              </a:ext>
            </a:extLst>
          </p:cNvPr>
          <p:cNvSpPr txBox="1"/>
          <p:nvPr/>
        </p:nvSpPr>
        <p:spPr>
          <a:xfrm>
            <a:off x="1756820" y="1922541"/>
            <a:ext cx="106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FC12C0-CA3E-4789-84A4-D7957D16389B}"/>
              </a:ext>
            </a:extLst>
          </p:cNvPr>
          <p:cNvSpPr txBox="1"/>
          <p:nvPr/>
        </p:nvSpPr>
        <p:spPr>
          <a:xfrm>
            <a:off x="632326" y="2165226"/>
            <a:ext cx="10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$7,306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7EF1F6C-A77F-4081-96F0-AEAF1886112D}"/>
              </a:ext>
            </a:extLst>
          </p:cNvPr>
          <p:cNvSpPr txBox="1"/>
          <p:nvPr/>
        </p:nvSpPr>
        <p:spPr>
          <a:xfrm>
            <a:off x="1728741" y="2090060"/>
            <a:ext cx="105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$23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D1E2B8-7206-4E17-8F75-97F7286F092D}"/>
              </a:ext>
            </a:extLst>
          </p:cNvPr>
          <p:cNvSpPr txBox="1"/>
          <p:nvPr/>
        </p:nvSpPr>
        <p:spPr>
          <a:xfrm>
            <a:off x="4562644" y="1892493"/>
            <a:ext cx="1084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510FF4C-6BC5-4167-B176-FC1851E746FB}"/>
              </a:ext>
            </a:extLst>
          </p:cNvPr>
          <p:cNvSpPr txBox="1"/>
          <p:nvPr/>
        </p:nvSpPr>
        <p:spPr>
          <a:xfrm>
            <a:off x="3466231" y="2135177"/>
            <a:ext cx="10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15%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743FF65-2AF8-448A-B156-ABC3B1B58C3E}"/>
              </a:ext>
            </a:extLst>
          </p:cNvPr>
          <p:cNvSpPr txBox="1"/>
          <p:nvPr/>
        </p:nvSpPr>
        <p:spPr>
          <a:xfrm>
            <a:off x="4586710" y="2060011"/>
            <a:ext cx="105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55%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4B09759-7CD4-48C5-9F08-17E439BD51BC}"/>
              </a:ext>
            </a:extLst>
          </p:cNvPr>
          <p:cNvSpPr txBox="1"/>
          <p:nvPr/>
        </p:nvSpPr>
        <p:spPr>
          <a:xfrm>
            <a:off x="7384520" y="1912864"/>
            <a:ext cx="10927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1F3E3CE-21D5-4A71-8DB6-BF5C3F28F5B2}"/>
              </a:ext>
            </a:extLst>
          </p:cNvPr>
          <p:cNvSpPr txBox="1"/>
          <p:nvPr/>
        </p:nvSpPr>
        <p:spPr>
          <a:xfrm>
            <a:off x="6317721" y="2155549"/>
            <a:ext cx="10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14 hrs.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54A7D1F-38A9-4958-A0C2-44CBD669C91C}"/>
              </a:ext>
            </a:extLst>
          </p:cNvPr>
          <p:cNvSpPr txBox="1"/>
          <p:nvPr/>
        </p:nvSpPr>
        <p:spPr>
          <a:xfrm>
            <a:off x="7257726" y="2080383"/>
            <a:ext cx="13851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5 min.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0C0044-FBBD-44FE-9175-CEBDD0F9B0D4}"/>
              </a:ext>
            </a:extLst>
          </p:cNvPr>
          <p:cNvSpPr txBox="1"/>
          <p:nvPr/>
        </p:nvSpPr>
        <p:spPr>
          <a:xfrm>
            <a:off x="3148898" y="3878043"/>
            <a:ext cx="1078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A4C706-914D-4C11-A21E-62FDCE6A25C3}"/>
              </a:ext>
            </a:extLst>
          </p:cNvPr>
          <p:cNvSpPr txBox="1"/>
          <p:nvPr/>
        </p:nvSpPr>
        <p:spPr>
          <a:xfrm>
            <a:off x="2081736" y="4120728"/>
            <a:ext cx="10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45 min.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329716-AEDB-484F-8B44-C80328DDC2D8}"/>
              </a:ext>
            </a:extLst>
          </p:cNvPr>
          <p:cNvSpPr txBox="1"/>
          <p:nvPr/>
        </p:nvSpPr>
        <p:spPr>
          <a:xfrm>
            <a:off x="3045801" y="4045562"/>
            <a:ext cx="131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2 min.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70CFC9F-FB3F-40AC-A94F-DBF059F33848}"/>
              </a:ext>
            </a:extLst>
          </p:cNvPr>
          <p:cNvSpPr txBox="1"/>
          <p:nvPr/>
        </p:nvSpPr>
        <p:spPr>
          <a:xfrm>
            <a:off x="5966802" y="3897647"/>
            <a:ext cx="1078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4A6D92-B166-46CE-A816-9E96B876D2B3}"/>
              </a:ext>
            </a:extLst>
          </p:cNvPr>
          <p:cNvSpPr txBox="1"/>
          <p:nvPr/>
        </p:nvSpPr>
        <p:spPr>
          <a:xfrm>
            <a:off x="4899640" y="4140332"/>
            <a:ext cx="105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9E527A8-2C04-4B52-8860-240A57EA4F79}"/>
              </a:ext>
            </a:extLst>
          </p:cNvPr>
          <p:cNvSpPr txBox="1"/>
          <p:nvPr/>
        </p:nvSpPr>
        <p:spPr>
          <a:xfrm>
            <a:off x="5863705" y="4065166"/>
            <a:ext cx="131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</a:rPr>
              <a:t>~14K</a:t>
            </a:r>
          </a:p>
        </p:txBody>
      </p:sp>
      <p:pic>
        <p:nvPicPr>
          <p:cNvPr id="48" name="Picture 4" descr="Image result for steve barr csg">
            <a:extLst>
              <a:ext uri="{FF2B5EF4-FFF2-40B4-BE49-F238E27FC236}">
                <a16:creationId xmlns:a16="http://schemas.microsoft.com/office/drawing/2014/main" id="{A454B40A-0ECE-44D0-B8A6-F7E4B858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3500" r="11651" b="764"/>
          <a:stretch/>
        </p:blipFill>
        <p:spPr bwMode="auto">
          <a:xfrm>
            <a:off x="7468905" y="3142142"/>
            <a:ext cx="854170" cy="108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CF65E6C-7F27-4DFA-988E-A0CD0C221132}"/>
              </a:ext>
            </a:extLst>
          </p:cNvPr>
          <p:cNvSpPr txBox="1"/>
          <p:nvPr/>
        </p:nvSpPr>
        <p:spPr>
          <a:xfrm>
            <a:off x="7079371" y="4190851"/>
            <a:ext cx="163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prstClr val="black"/>
                </a:solidFill>
                <a:latin typeface="+mj-lt"/>
              </a:rPr>
              <a:t>Steve Barr</a:t>
            </a:r>
          </a:p>
          <a:p>
            <a:pPr algn="ctr"/>
            <a:r>
              <a:rPr lang="en-US" sz="1200">
                <a:solidFill>
                  <a:prstClr val="black"/>
                </a:solidFill>
                <a:latin typeface="+mj-lt"/>
              </a:rPr>
              <a:t>“The Ops Guy”</a:t>
            </a:r>
          </a:p>
        </p:txBody>
      </p:sp>
    </p:spTree>
    <p:extLst>
      <p:ext uri="{BB962C8B-B14F-4D97-AF65-F5344CB8AC3E}">
        <p14:creationId xmlns:p14="http://schemas.microsoft.com/office/powerpoint/2010/main" val="25358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:a16="http://schemas.microsoft.com/office/drawing/2014/main" id="{21E15137-89D7-4C31-8DFF-9C747E9C069A}"/>
              </a:ext>
            </a:extLst>
          </p:cNvPr>
          <p:cNvSpPr/>
          <p:nvPr/>
        </p:nvSpPr>
        <p:spPr>
          <a:xfrm>
            <a:off x="3773426" y="3349724"/>
            <a:ext cx="1291984" cy="1291984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192"/>
            <a:ext cx="7520160" cy="523220"/>
          </a:xfrm>
        </p:spPr>
        <p:txBody>
          <a:bodyPr/>
          <a:lstStyle/>
          <a:p>
            <a:r>
              <a:rPr lang="en-US" sz="2800"/>
              <a:t>THE STORY OF MERGING DEV &amp; 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C8D574-074D-4B14-91FA-854CCFEC52EC}"/>
              </a:ext>
            </a:extLst>
          </p:cNvPr>
          <p:cNvGrpSpPr/>
          <p:nvPr/>
        </p:nvGrpSpPr>
        <p:grpSpPr>
          <a:xfrm>
            <a:off x="15616" y="862994"/>
            <a:ext cx="4237467" cy="2969046"/>
            <a:chOff x="15616" y="862994"/>
            <a:chExt cx="4237467" cy="296904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E9B578B-FFC5-4678-9435-AB95D3C32394}"/>
                </a:ext>
              </a:extLst>
            </p:cNvPr>
            <p:cNvSpPr/>
            <p:nvPr/>
          </p:nvSpPr>
          <p:spPr>
            <a:xfrm>
              <a:off x="15616" y="1970731"/>
              <a:ext cx="1861309" cy="1861309"/>
            </a:xfrm>
            <a:prstGeom prst="ellipse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84FDE72F-130E-41F9-9C03-DCD4311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4" y="2323798"/>
              <a:ext cx="1539799" cy="1154849"/>
            </a:xfrm>
            <a:prstGeom prst="rect">
              <a:avLst/>
            </a:prstGeom>
          </p:spPr>
        </p:pic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D1B897B3-BFD9-4D8C-B1CF-62BE0C7B9C01}"/>
                </a:ext>
              </a:extLst>
            </p:cNvPr>
            <p:cNvSpPr/>
            <p:nvPr/>
          </p:nvSpPr>
          <p:spPr>
            <a:xfrm>
              <a:off x="1876924" y="862994"/>
              <a:ext cx="2376159" cy="1107875"/>
            </a:xfrm>
            <a:prstGeom prst="wedgeRectCallout">
              <a:avLst>
                <a:gd name="adj1" fmla="val -59277"/>
                <a:gd name="adj2" fmla="val 11349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Speed!</a:t>
              </a:r>
            </a:p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Better/faster environments!</a:t>
              </a:r>
            </a:p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Better Service Request Tools!</a:t>
              </a:r>
            </a:p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We hate CRQs!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FF16F-BDB8-496B-847D-61E84B16A210}"/>
                </a:ext>
              </a:extLst>
            </p:cNvPr>
            <p:cNvSpPr txBox="1"/>
            <p:nvPr/>
          </p:nvSpPr>
          <p:spPr>
            <a:xfrm>
              <a:off x="272405" y="2708871"/>
              <a:ext cx="1215012" cy="277323"/>
            </a:xfrm>
            <a:prstGeom prst="rect">
              <a:avLst/>
            </a:prstGeom>
            <a:solidFill>
              <a:schemeClr val="tx2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+mj-lt"/>
                </a:rPr>
                <a:t>DEVELOPMENT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EB3E4-E138-4AF8-BF3F-C0638684323D}"/>
              </a:ext>
            </a:extLst>
          </p:cNvPr>
          <p:cNvGrpSpPr/>
          <p:nvPr/>
        </p:nvGrpSpPr>
        <p:grpSpPr>
          <a:xfrm>
            <a:off x="4890916" y="862999"/>
            <a:ext cx="4242183" cy="3017167"/>
            <a:chOff x="4890916" y="862999"/>
            <a:chExt cx="4242183" cy="301716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38511A6-670D-496E-AD05-F63F9134FC69}"/>
                </a:ext>
              </a:extLst>
            </p:cNvPr>
            <p:cNvSpPr/>
            <p:nvPr/>
          </p:nvSpPr>
          <p:spPr>
            <a:xfrm>
              <a:off x="7271790" y="2018857"/>
              <a:ext cx="1861309" cy="1861309"/>
            </a:xfrm>
            <a:prstGeom prst="ellipse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92CC67DA-13B1-47C8-B0FD-F47F6431ABE1}"/>
                </a:ext>
              </a:extLst>
            </p:cNvPr>
            <p:cNvSpPr/>
            <p:nvPr/>
          </p:nvSpPr>
          <p:spPr>
            <a:xfrm flipH="1">
              <a:off x="4890916" y="862999"/>
              <a:ext cx="2376159" cy="1107875"/>
            </a:xfrm>
            <a:prstGeom prst="wedgeRectCallout">
              <a:avLst>
                <a:gd name="adj1" fmla="val -61247"/>
                <a:gd name="adj2" fmla="val 116265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Stability!</a:t>
              </a:r>
              <a:b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</a:br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Better code!</a:t>
              </a:r>
            </a:p>
            <a:p>
              <a:pPr algn="ctr"/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Better Agile tools!</a:t>
              </a:r>
              <a:b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</a:br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We hate CRQs!</a:t>
              </a:r>
              <a:endParaRPr lang="en-US" sz="1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74" name="Picture 73" descr="A close up of a logo&#10;&#10;Description automatically generated">
              <a:extLst>
                <a:ext uri="{FF2B5EF4-FFF2-40B4-BE49-F238E27FC236}">
                  <a16:creationId xmlns:a16="http://schemas.microsoft.com/office/drawing/2014/main" id="{DE1145E3-B4CC-4F7C-9255-6E3286FC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72915" y="2404010"/>
              <a:ext cx="1539799" cy="11548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651D19-7BE6-440E-895E-BCA9C40FA07D}"/>
                </a:ext>
              </a:extLst>
            </p:cNvPr>
            <p:cNvSpPr txBox="1"/>
            <p:nvPr/>
          </p:nvSpPr>
          <p:spPr>
            <a:xfrm>
              <a:off x="7809428" y="2781386"/>
              <a:ext cx="1067744" cy="276999"/>
            </a:xfrm>
            <a:prstGeom prst="rect">
              <a:avLst/>
            </a:prstGeom>
            <a:solidFill>
              <a:schemeClr val="tx2"/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j-lt"/>
                </a:rPr>
                <a:t>OPERATIONS</a:t>
              </a:r>
            </a:p>
          </p:txBody>
        </p:sp>
      </p:grp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2398B9F1-6637-444A-9A97-D09BFFB6AE72}"/>
              </a:ext>
            </a:extLst>
          </p:cNvPr>
          <p:cNvSpPr/>
          <p:nvPr/>
        </p:nvSpPr>
        <p:spPr>
          <a:xfrm flipH="1">
            <a:off x="5316909" y="4045356"/>
            <a:ext cx="1539799" cy="763437"/>
          </a:xfrm>
          <a:prstGeom prst="wedgeRectCallout">
            <a:avLst>
              <a:gd name="adj1" fmla="val 78207"/>
              <a:gd name="adj2" fmla="val -72950"/>
            </a:avLst>
          </a:prstGeom>
          <a:solidFill>
            <a:schemeClr val="bg2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+mj-lt"/>
              </a:rPr>
              <a:t>High quality features, quickly!</a:t>
            </a:r>
            <a:endParaRPr 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6" name="Picture 75" descr="A screenshot of a computer&#10;&#10;Description automatically generated">
            <a:extLst>
              <a:ext uri="{FF2B5EF4-FFF2-40B4-BE49-F238E27FC236}">
                <a16:creationId xmlns:a16="http://schemas.microsoft.com/office/drawing/2014/main" id="{89E77B82-5C98-4478-B97A-379D84EE7F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56" y="3642676"/>
            <a:ext cx="982122" cy="73659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67AF06-31C1-4DAF-B995-FACBB8BBE18E}"/>
              </a:ext>
            </a:extLst>
          </p:cNvPr>
          <p:cNvSpPr txBox="1"/>
          <p:nvPr/>
        </p:nvSpPr>
        <p:spPr>
          <a:xfrm>
            <a:off x="3942543" y="3867989"/>
            <a:ext cx="957348" cy="276999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6420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BF3BAF6A-BFC7-4C55-A55D-2C334E311524}"/>
              </a:ext>
            </a:extLst>
          </p:cNvPr>
          <p:cNvSpPr/>
          <p:nvPr/>
        </p:nvSpPr>
        <p:spPr>
          <a:xfrm>
            <a:off x="0" y="722811"/>
            <a:ext cx="9144000" cy="397110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84353B-1756-4F39-A775-E6580E31F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192"/>
            <a:ext cx="7520160" cy="400110"/>
          </a:xfrm>
        </p:spPr>
        <p:txBody>
          <a:bodyPr/>
          <a:lstStyle/>
          <a:p>
            <a:r>
              <a:rPr lang="en-US" sz="2800" dirty="0"/>
              <a:t>THE STORY OF MERGING DEV &amp; OPS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5EF4B5-A033-4DE7-9C79-9FC7A46C567A}"/>
              </a:ext>
            </a:extLst>
          </p:cNvPr>
          <p:cNvSpPr txBox="1"/>
          <p:nvPr/>
        </p:nvSpPr>
        <p:spPr>
          <a:xfrm>
            <a:off x="530464" y="3510896"/>
            <a:ext cx="35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j-lt"/>
              </a:rPr>
              <a:t>Resource Efficiency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+mj-lt"/>
              </a:rPr>
              <a:t>Project-centric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D79F5B6-6588-4057-85C3-FA3C079169B9}"/>
              </a:ext>
            </a:extLst>
          </p:cNvPr>
          <p:cNvSpPr txBox="1"/>
          <p:nvPr/>
        </p:nvSpPr>
        <p:spPr>
          <a:xfrm>
            <a:off x="5167010" y="3510895"/>
            <a:ext cx="350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2000" dirty="0"/>
              <a:t>Flow &amp; Knowledge Efficiency</a:t>
            </a:r>
          </a:p>
          <a:p>
            <a:r>
              <a:rPr lang="en-US" sz="1600" dirty="0"/>
              <a:t>Organized by product/service not projects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E847A7-786C-4F98-A7BF-76947888D62B}"/>
              </a:ext>
            </a:extLst>
          </p:cNvPr>
          <p:cNvSpPr/>
          <p:nvPr/>
        </p:nvSpPr>
        <p:spPr>
          <a:xfrm>
            <a:off x="732771" y="1697227"/>
            <a:ext cx="470187" cy="16971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+mj-lt"/>
              </a:rPr>
              <a:t>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4B90C-96B3-45F0-AB41-CA7A1E75E57B}"/>
              </a:ext>
            </a:extLst>
          </p:cNvPr>
          <p:cNvSpPr/>
          <p:nvPr/>
        </p:nvSpPr>
        <p:spPr>
          <a:xfrm>
            <a:off x="1558438" y="1693299"/>
            <a:ext cx="470187" cy="169717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+mj-lt"/>
              </a:rPr>
              <a:t>DEVELOP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AD9F5-C9C8-4EC2-8F1E-D8A281FFD98D}"/>
              </a:ext>
            </a:extLst>
          </p:cNvPr>
          <p:cNvSpPr/>
          <p:nvPr/>
        </p:nvSpPr>
        <p:spPr>
          <a:xfrm>
            <a:off x="2384105" y="1697228"/>
            <a:ext cx="470187" cy="16971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+mj-lt"/>
              </a:rPr>
              <a:t>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F61A2-0E06-4EFB-9C1F-7BBF053B17A2}"/>
              </a:ext>
            </a:extLst>
          </p:cNvPr>
          <p:cNvSpPr/>
          <p:nvPr/>
        </p:nvSpPr>
        <p:spPr>
          <a:xfrm>
            <a:off x="3209773" y="1697147"/>
            <a:ext cx="470187" cy="169717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latin typeface="+mj-lt"/>
              </a:rPr>
              <a:t>OPERATE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6FD112-AF63-458F-B4E5-AB42F75DFBDD}"/>
              </a:ext>
            </a:extLst>
          </p:cNvPr>
          <p:cNvSpPr/>
          <p:nvPr/>
        </p:nvSpPr>
        <p:spPr>
          <a:xfrm>
            <a:off x="530464" y="1750616"/>
            <a:ext cx="3508753" cy="44483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+mj-lt"/>
              </a:rPr>
              <a:t>SERVICE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0A367A-EBF8-4F28-AF97-EDD5D03E83FD}"/>
              </a:ext>
            </a:extLst>
          </p:cNvPr>
          <p:cNvSpPr/>
          <p:nvPr/>
        </p:nvSpPr>
        <p:spPr>
          <a:xfrm>
            <a:off x="819859" y="1298163"/>
            <a:ext cx="300761" cy="30076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1C126E-E883-4DC7-901D-81DBCF2FAD42}"/>
              </a:ext>
            </a:extLst>
          </p:cNvPr>
          <p:cNvSpPr/>
          <p:nvPr/>
        </p:nvSpPr>
        <p:spPr>
          <a:xfrm>
            <a:off x="1639024" y="1302197"/>
            <a:ext cx="300761" cy="30076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AA6885-D54B-4AC8-8E8B-ADE41F4975A5}"/>
              </a:ext>
            </a:extLst>
          </p:cNvPr>
          <p:cNvSpPr/>
          <p:nvPr/>
        </p:nvSpPr>
        <p:spPr>
          <a:xfrm>
            <a:off x="2472314" y="1297603"/>
            <a:ext cx="300761" cy="3007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E4D6B0-0D20-4643-8750-12AA65EB2F60}"/>
              </a:ext>
            </a:extLst>
          </p:cNvPr>
          <p:cNvSpPr/>
          <p:nvPr/>
        </p:nvSpPr>
        <p:spPr>
          <a:xfrm>
            <a:off x="3292875" y="1295431"/>
            <a:ext cx="300761" cy="30076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8BFADBC-5568-4169-86BA-785BDC2289B4}"/>
              </a:ext>
            </a:extLst>
          </p:cNvPr>
          <p:cNvSpPr/>
          <p:nvPr/>
        </p:nvSpPr>
        <p:spPr>
          <a:xfrm>
            <a:off x="5203247" y="1881574"/>
            <a:ext cx="1645106" cy="1569272"/>
          </a:xfrm>
          <a:prstGeom prst="ellipse">
            <a:avLst/>
          </a:prstGeom>
          <a:noFill/>
          <a:ln w="2540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BCE374C-3709-47A7-90BD-EE1CA4DDFC0C}"/>
              </a:ext>
            </a:extLst>
          </p:cNvPr>
          <p:cNvSpPr txBox="1"/>
          <p:nvPr/>
        </p:nvSpPr>
        <p:spPr>
          <a:xfrm>
            <a:off x="5203246" y="2493231"/>
            <a:ext cx="164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DEVOPS TEAM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8B05AB-724A-4C63-9BA4-601D6F496B1C}"/>
              </a:ext>
            </a:extLst>
          </p:cNvPr>
          <p:cNvSpPr/>
          <p:nvPr/>
        </p:nvSpPr>
        <p:spPr>
          <a:xfrm>
            <a:off x="6630025" y="1054256"/>
            <a:ext cx="582724" cy="582724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46918E-E3FE-4C47-BB61-12B7873EAC7B}"/>
              </a:ext>
            </a:extLst>
          </p:cNvPr>
          <p:cNvSpPr txBox="1"/>
          <p:nvPr/>
        </p:nvSpPr>
        <p:spPr>
          <a:xfrm>
            <a:off x="6021445" y="1156914"/>
            <a:ext cx="1843723" cy="30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SERVICE OWNER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C9CED4-97BC-4777-82E3-4EEC46F5B326}"/>
              </a:ext>
            </a:extLst>
          </p:cNvPr>
          <p:cNvSpPr/>
          <p:nvPr/>
        </p:nvSpPr>
        <p:spPr>
          <a:xfrm>
            <a:off x="5529554" y="2074550"/>
            <a:ext cx="368198" cy="36819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A7BF61-FD5C-4484-8940-16979EDE6950}"/>
              </a:ext>
            </a:extLst>
          </p:cNvPr>
          <p:cNvSpPr/>
          <p:nvPr/>
        </p:nvSpPr>
        <p:spPr>
          <a:xfrm>
            <a:off x="6169764" y="2069431"/>
            <a:ext cx="368198" cy="36819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DCAF4A-1B0A-47E1-9639-05FE4B3C94F3}"/>
              </a:ext>
            </a:extLst>
          </p:cNvPr>
          <p:cNvSpPr/>
          <p:nvPr/>
        </p:nvSpPr>
        <p:spPr>
          <a:xfrm>
            <a:off x="5524057" y="2861859"/>
            <a:ext cx="368198" cy="36819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111E19-73A9-495A-9E37-F1945CAA74A5}"/>
              </a:ext>
            </a:extLst>
          </p:cNvPr>
          <p:cNvSpPr/>
          <p:nvPr/>
        </p:nvSpPr>
        <p:spPr>
          <a:xfrm>
            <a:off x="6173241" y="2860569"/>
            <a:ext cx="368198" cy="36819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64E5F6-7F47-4E5C-958B-E0130EF3B7CD}"/>
              </a:ext>
            </a:extLst>
          </p:cNvPr>
          <p:cNvSpPr/>
          <p:nvPr/>
        </p:nvSpPr>
        <p:spPr>
          <a:xfrm>
            <a:off x="7001258" y="1881574"/>
            <a:ext cx="1645106" cy="1569272"/>
          </a:xfrm>
          <a:prstGeom prst="ellipse">
            <a:avLst/>
          </a:prstGeom>
          <a:noFill/>
          <a:ln w="25400" cap="flat" cmpd="sng" algn="ctr">
            <a:solidFill>
              <a:srgbClr val="FFFFFF">
                <a:lumMod val="75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475DB-78E8-4EC3-B922-DF1D1DFE9A90}"/>
              </a:ext>
            </a:extLst>
          </p:cNvPr>
          <p:cNvSpPr txBox="1"/>
          <p:nvPr/>
        </p:nvSpPr>
        <p:spPr>
          <a:xfrm>
            <a:off x="7061109" y="2493231"/>
            <a:ext cx="150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DEVOPS TEAM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9B8775-5E09-4D5F-AB1B-127E8C5272B4}"/>
              </a:ext>
            </a:extLst>
          </p:cNvPr>
          <p:cNvCxnSpPr>
            <a:cxnSpLocks/>
          </p:cNvCxnSpPr>
          <p:nvPr/>
        </p:nvCxnSpPr>
        <p:spPr>
          <a:xfrm flipH="1">
            <a:off x="6455958" y="1617478"/>
            <a:ext cx="345698" cy="3457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3BD0F1-910C-4FBF-A0D5-D40AFD5F0B83}"/>
              </a:ext>
            </a:extLst>
          </p:cNvPr>
          <p:cNvCxnSpPr>
            <a:cxnSpLocks/>
          </p:cNvCxnSpPr>
          <p:nvPr/>
        </p:nvCxnSpPr>
        <p:spPr>
          <a:xfrm>
            <a:off x="7061108" y="1608406"/>
            <a:ext cx="333091" cy="3330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BDE1185F-CE3F-43D0-93C7-DCFBE1463326}"/>
              </a:ext>
            </a:extLst>
          </p:cNvPr>
          <p:cNvSpPr/>
          <p:nvPr/>
        </p:nvSpPr>
        <p:spPr>
          <a:xfrm>
            <a:off x="7347803" y="2069714"/>
            <a:ext cx="368198" cy="36819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60C47D-87DE-4299-921E-3768D7410A40}"/>
              </a:ext>
            </a:extLst>
          </p:cNvPr>
          <p:cNvSpPr/>
          <p:nvPr/>
        </p:nvSpPr>
        <p:spPr>
          <a:xfrm>
            <a:off x="7988014" y="2064594"/>
            <a:ext cx="368198" cy="36819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49F23F0-5718-4FC6-8FE6-094EEAB6F32E}"/>
              </a:ext>
            </a:extLst>
          </p:cNvPr>
          <p:cNvSpPr/>
          <p:nvPr/>
        </p:nvSpPr>
        <p:spPr>
          <a:xfrm>
            <a:off x="7342306" y="2857023"/>
            <a:ext cx="368198" cy="36819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3EFE3BE-8D7D-4766-BAE7-C2C05E6B1922}"/>
              </a:ext>
            </a:extLst>
          </p:cNvPr>
          <p:cNvSpPr/>
          <p:nvPr/>
        </p:nvSpPr>
        <p:spPr>
          <a:xfrm>
            <a:off x="7991491" y="2855732"/>
            <a:ext cx="368198" cy="36819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F909F08-35A4-4214-B769-3547E5DBC8E5}"/>
              </a:ext>
            </a:extLst>
          </p:cNvPr>
          <p:cNvCxnSpPr>
            <a:cxnSpLocks/>
          </p:cNvCxnSpPr>
          <p:nvPr/>
        </p:nvCxnSpPr>
        <p:spPr>
          <a:xfrm flipH="1">
            <a:off x="3648900" y="1054256"/>
            <a:ext cx="1994345" cy="3049615"/>
          </a:xfrm>
          <a:prstGeom prst="line">
            <a:avLst/>
          </a:prstGeom>
          <a:ln w="762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AE8C45-978B-4057-AB03-9B3936E6022C}"/>
              </a:ext>
            </a:extLst>
          </p:cNvPr>
          <p:cNvCxnSpPr>
            <a:cxnSpLocks/>
          </p:cNvCxnSpPr>
          <p:nvPr/>
        </p:nvCxnSpPr>
        <p:spPr>
          <a:xfrm>
            <a:off x="322755" y="2836267"/>
            <a:ext cx="673900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44AE95-3FFB-4EFF-9497-DA24D051C933}"/>
              </a:ext>
            </a:extLst>
          </p:cNvPr>
          <p:cNvCxnSpPr>
            <a:cxnSpLocks/>
          </p:cNvCxnSpPr>
          <p:nvPr/>
        </p:nvCxnSpPr>
        <p:spPr>
          <a:xfrm>
            <a:off x="322755" y="2449169"/>
            <a:ext cx="677090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3A5E90-0545-48EF-B099-D79FD745F1A4}"/>
              </a:ext>
            </a:extLst>
          </p:cNvPr>
          <p:cNvCxnSpPr>
            <a:cxnSpLocks/>
          </p:cNvCxnSpPr>
          <p:nvPr/>
        </p:nvCxnSpPr>
        <p:spPr>
          <a:xfrm>
            <a:off x="322755" y="1674973"/>
            <a:ext cx="673900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51A3E-4ACB-4BDF-AFF4-55B911FF4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5554"/>
            <a:ext cx="7520160" cy="523220"/>
          </a:xfrm>
        </p:spPr>
        <p:txBody>
          <a:bodyPr/>
          <a:lstStyle/>
          <a:p>
            <a:r>
              <a:rPr lang="en-US" sz="2800" dirty="0"/>
              <a:t>How structure influences behavior and quality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1C3CDA-6149-4A72-AAFF-9CFD4EBEE465}"/>
              </a:ext>
            </a:extLst>
          </p:cNvPr>
          <p:cNvSpPr txBox="1"/>
          <p:nvPr/>
        </p:nvSpPr>
        <p:spPr>
          <a:xfrm>
            <a:off x="7154228" y="1644177"/>
            <a:ext cx="1409297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+mj-lt"/>
                <a:cs typeface="Courier New" panose="02070309020205020404" pitchFamily="49" charset="0"/>
              </a:rPr>
              <a:t>SID Issues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FD2AA-363F-4DC5-A231-77DC560D66C7}"/>
              </a:ext>
            </a:extLst>
          </p:cNvPr>
          <p:cNvSpPr txBox="1"/>
          <p:nvPr/>
        </p:nvSpPr>
        <p:spPr>
          <a:xfrm>
            <a:off x="7154228" y="1951954"/>
            <a:ext cx="1409297" cy="30777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2">
                    <a:lumMod val="10000"/>
                  </a:schemeClr>
                </a:solidFill>
                <a:latin typeface="+mj-lt"/>
                <a:cs typeface="Courier New" panose="02070309020205020404" pitchFamily="49" charset="0"/>
              </a:rPr>
              <a:t>One or more offers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FFDB1-8BC5-4A37-930A-8B687E45E492}"/>
              </a:ext>
            </a:extLst>
          </p:cNvPr>
          <p:cNvSpPr txBox="1"/>
          <p:nvPr/>
        </p:nvSpPr>
        <p:spPr>
          <a:xfrm>
            <a:off x="7154228" y="2258606"/>
            <a:ext cx="1409297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cs typeface="Courier New" panose="02070309020205020404" pitchFamily="49" charset="0"/>
              </a:rPr>
              <a:t>Order mismatch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FCF151-D566-4D87-BBD0-A03568935E4F}"/>
              </a:ext>
            </a:extLst>
          </p:cNvPr>
          <p:cNvSpPr txBox="1"/>
          <p:nvPr/>
        </p:nvSpPr>
        <p:spPr>
          <a:xfrm>
            <a:off x="7154228" y="2564093"/>
            <a:ext cx="1404849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cs typeface="Courier New" panose="02070309020205020404" pitchFamily="49" charset="0"/>
              </a:rPr>
              <a:t>Invalid equipment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463E6-9D83-4F40-9E08-A3B26DEFCEED}"/>
              </a:ext>
            </a:extLst>
          </p:cNvPr>
          <p:cNvSpPr txBox="1"/>
          <p:nvPr/>
        </p:nvSpPr>
        <p:spPr>
          <a:xfrm>
            <a:off x="7093659" y="1039339"/>
            <a:ext cx="20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10000"/>
                  </a:schemeClr>
                </a:solidFill>
                <a:latin typeface="+mj-lt"/>
              </a:rPr>
              <a:t>92% of these incidents were “quick fixes” by ops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DEBCFE-6131-41F8-A676-2E9F28066A58}"/>
              </a:ext>
            </a:extLst>
          </p:cNvPr>
          <p:cNvCxnSpPr>
            <a:endCxn id="22" idx="1"/>
          </p:cNvCxnSpPr>
          <p:nvPr/>
        </p:nvCxnSpPr>
        <p:spPr>
          <a:xfrm>
            <a:off x="5529438" y="1512426"/>
            <a:ext cx="1624790" cy="285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C76582-E474-4D85-AEA5-0CF835CD7639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 flipV="1">
            <a:off x="5816627" y="2105843"/>
            <a:ext cx="1337601" cy="1552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ECD1F8-B6BB-4558-B3DD-D9DE8CB92D0F}"/>
              </a:ext>
            </a:extLst>
          </p:cNvPr>
          <p:cNvCxnSpPr>
            <a:cxnSpLocks/>
            <a:stCxn id="32" idx="3"/>
            <a:endCxn id="26" idx="1"/>
          </p:cNvCxnSpPr>
          <p:nvPr/>
        </p:nvCxnSpPr>
        <p:spPr>
          <a:xfrm flipV="1">
            <a:off x="5816627" y="2412495"/>
            <a:ext cx="1337601" cy="4278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541920-7518-468B-8590-E348F0EC9749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521366" y="2717982"/>
            <a:ext cx="632862" cy="3830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4441CB-334A-4D2E-8669-D86E508DEA9C}"/>
              </a:ext>
            </a:extLst>
          </p:cNvPr>
          <p:cNvSpPr/>
          <p:nvPr/>
        </p:nvSpPr>
        <p:spPr>
          <a:xfrm>
            <a:off x="4676371" y="3712216"/>
            <a:ext cx="308331" cy="45719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322713-25C7-4614-B4AB-050683EBE368}"/>
              </a:ext>
            </a:extLst>
          </p:cNvPr>
          <p:cNvSpPr/>
          <p:nvPr/>
        </p:nvSpPr>
        <p:spPr>
          <a:xfrm>
            <a:off x="2154549" y="3565451"/>
            <a:ext cx="308331" cy="191110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33717E-E1DC-4CEB-B9B0-58C9E0750650}"/>
              </a:ext>
            </a:extLst>
          </p:cNvPr>
          <p:cNvSpPr/>
          <p:nvPr/>
        </p:nvSpPr>
        <p:spPr>
          <a:xfrm>
            <a:off x="2462880" y="3712303"/>
            <a:ext cx="308331" cy="4571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B6E462-11BF-4DF6-B90F-EDE13CB103CA}"/>
              </a:ext>
            </a:extLst>
          </p:cNvPr>
          <p:cNvSpPr/>
          <p:nvPr/>
        </p:nvSpPr>
        <p:spPr>
          <a:xfrm>
            <a:off x="1335925" y="3712303"/>
            <a:ext cx="308331" cy="45719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C2BFC5-68B3-4B4A-9605-D71142F0DA99}"/>
              </a:ext>
            </a:extLst>
          </p:cNvPr>
          <p:cNvSpPr/>
          <p:nvPr/>
        </p:nvSpPr>
        <p:spPr>
          <a:xfrm>
            <a:off x="2995771" y="3713888"/>
            <a:ext cx="308331" cy="45719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277399-5638-4C1F-945A-8A095245E124}"/>
              </a:ext>
            </a:extLst>
          </p:cNvPr>
          <p:cNvCxnSpPr>
            <a:cxnSpLocks/>
          </p:cNvCxnSpPr>
          <p:nvPr/>
        </p:nvCxnSpPr>
        <p:spPr>
          <a:xfrm>
            <a:off x="322755" y="1287875"/>
            <a:ext cx="672454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2632-F9C9-4555-823B-2F90EF0EB296}"/>
              </a:ext>
            </a:extLst>
          </p:cNvPr>
          <p:cNvCxnSpPr>
            <a:cxnSpLocks/>
          </p:cNvCxnSpPr>
          <p:nvPr/>
        </p:nvCxnSpPr>
        <p:spPr>
          <a:xfrm>
            <a:off x="322755" y="3223366"/>
            <a:ext cx="672454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4875F0E-36E9-494F-8920-BF70741E8F53}"/>
              </a:ext>
            </a:extLst>
          </p:cNvPr>
          <p:cNvCxnSpPr>
            <a:cxnSpLocks/>
          </p:cNvCxnSpPr>
          <p:nvPr/>
        </p:nvCxnSpPr>
        <p:spPr>
          <a:xfrm>
            <a:off x="322755" y="2062071"/>
            <a:ext cx="672454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526F7-F8E7-4D71-91E3-8A944B60CB05}"/>
              </a:ext>
            </a:extLst>
          </p:cNvPr>
          <p:cNvSpPr/>
          <p:nvPr/>
        </p:nvSpPr>
        <p:spPr>
          <a:xfrm>
            <a:off x="6364955" y="3055572"/>
            <a:ext cx="314636" cy="7038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2C7D7C-A8EF-4C62-A726-5DF0D5B4D1B0}"/>
              </a:ext>
            </a:extLst>
          </p:cNvPr>
          <p:cNvCxnSpPr>
            <a:cxnSpLocks/>
          </p:cNvCxnSpPr>
          <p:nvPr/>
        </p:nvCxnSpPr>
        <p:spPr>
          <a:xfrm flipV="1">
            <a:off x="3690322" y="1022402"/>
            <a:ext cx="0" cy="3111226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315527-DFDA-4B9B-8E1A-7CA3C6F27054}"/>
              </a:ext>
            </a:extLst>
          </p:cNvPr>
          <p:cNvSpPr txBox="1"/>
          <p:nvPr/>
        </p:nvSpPr>
        <p:spPr>
          <a:xfrm>
            <a:off x="334774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1 - CRITICAL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897CDD-453C-4300-97B7-2EBFB9D49D79}"/>
              </a:ext>
            </a:extLst>
          </p:cNvPr>
          <p:cNvSpPr txBox="1"/>
          <p:nvPr/>
        </p:nvSpPr>
        <p:spPr>
          <a:xfrm>
            <a:off x="1171646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2 - HIGH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D3D96B-9FB2-4DEE-A013-DBB06B126144}"/>
              </a:ext>
            </a:extLst>
          </p:cNvPr>
          <p:cNvSpPr txBox="1"/>
          <p:nvPr/>
        </p:nvSpPr>
        <p:spPr>
          <a:xfrm>
            <a:off x="2014862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3 - MEDIUM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CE3945-5DBB-4DD2-BC89-38D0E5E9CC8C}"/>
              </a:ext>
            </a:extLst>
          </p:cNvPr>
          <p:cNvSpPr txBox="1"/>
          <p:nvPr/>
        </p:nvSpPr>
        <p:spPr>
          <a:xfrm>
            <a:off x="2863870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4 - LOW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5E569B-3F52-471F-BDA7-5C9653440FEC}"/>
              </a:ext>
            </a:extLst>
          </p:cNvPr>
          <p:cNvSpPr txBox="1"/>
          <p:nvPr/>
        </p:nvSpPr>
        <p:spPr>
          <a:xfrm>
            <a:off x="1625824" y="3951344"/>
            <a:ext cx="75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DEV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594B71-A82E-4657-A0AD-EF4B1CD8A5F1}"/>
              </a:ext>
            </a:extLst>
          </p:cNvPr>
          <p:cNvSpPr txBox="1"/>
          <p:nvPr/>
        </p:nvSpPr>
        <p:spPr>
          <a:xfrm>
            <a:off x="5039826" y="3943695"/>
            <a:ext cx="751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+mj-lt"/>
              </a:rPr>
              <a:t>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555578-E090-4924-92C9-112EB6DE7E24}"/>
              </a:ext>
            </a:extLst>
          </p:cNvPr>
          <p:cNvSpPr txBox="1"/>
          <p:nvPr/>
        </p:nvSpPr>
        <p:spPr>
          <a:xfrm>
            <a:off x="3693612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1 - CRITICAL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E16D6C-7871-45CB-BBA0-332DF78BEC6A}"/>
              </a:ext>
            </a:extLst>
          </p:cNvPr>
          <p:cNvSpPr txBox="1"/>
          <p:nvPr/>
        </p:nvSpPr>
        <p:spPr>
          <a:xfrm>
            <a:off x="4528610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2 - HIGH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B1177B-974C-4F81-97BF-22F63CECE642}"/>
              </a:ext>
            </a:extLst>
          </p:cNvPr>
          <p:cNvSpPr txBox="1"/>
          <p:nvPr/>
        </p:nvSpPr>
        <p:spPr>
          <a:xfrm>
            <a:off x="5376496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3 - MEDIUM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A668DA-436D-4FB0-827D-F22BF337E318}"/>
              </a:ext>
            </a:extLst>
          </p:cNvPr>
          <p:cNvSpPr txBox="1"/>
          <p:nvPr/>
        </p:nvSpPr>
        <p:spPr>
          <a:xfrm>
            <a:off x="6217286" y="3797419"/>
            <a:ext cx="8300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>
                <a:solidFill>
                  <a:schemeClr val="accent1"/>
                </a:solidFill>
              </a:rPr>
              <a:t>4 - LOW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8CC4D2B-DB9E-4B7E-B856-A636E44112F1}"/>
              </a:ext>
            </a:extLst>
          </p:cNvPr>
          <p:cNvCxnSpPr>
            <a:cxnSpLocks/>
          </p:cNvCxnSpPr>
          <p:nvPr/>
        </p:nvCxnSpPr>
        <p:spPr>
          <a:xfrm flipV="1">
            <a:off x="1164795" y="3603201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4B55E1-9E3C-4712-9BE6-C1A1DCD148FA}"/>
              </a:ext>
            </a:extLst>
          </p:cNvPr>
          <p:cNvCxnSpPr>
            <a:cxnSpLocks/>
          </p:cNvCxnSpPr>
          <p:nvPr/>
        </p:nvCxnSpPr>
        <p:spPr>
          <a:xfrm flipV="1">
            <a:off x="322952" y="3603201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881019-A08A-4613-AC7C-36757BEACC6F}"/>
              </a:ext>
            </a:extLst>
          </p:cNvPr>
          <p:cNvCxnSpPr>
            <a:cxnSpLocks/>
          </p:cNvCxnSpPr>
          <p:nvPr/>
        </p:nvCxnSpPr>
        <p:spPr>
          <a:xfrm flipV="1">
            <a:off x="2006638" y="3603201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D22DBE-6170-4EEF-8C07-15F3E2D60D38}"/>
              </a:ext>
            </a:extLst>
          </p:cNvPr>
          <p:cNvCxnSpPr>
            <a:cxnSpLocks/>
          </p:cNvCxnSpPr>
          <p:nvPr/>
        </p:nvCxnSpPr>
        <p:spPr>
          <a:xfrm flipV="1">
            <a:off x="2848480" y="3603201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8F59A05-4F05-4C02-87DB-3F1ECD0CCF57}"/>
              </a:ext>
            </a:extLst>
          </p:cNvPr>
          <p:cNvCxnSpPr>
            <a:cxnSpLocks/>
          </p:cNvCxnSpPr>
          <p:nvPr/>
        </p:nvCxnSpPr>
        <p:spPr>
          <a:xfrm flipV="1">
            <a:off x="3690322" y="3603201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820A6E4-D6A5-41FA-9A3C-4DDFD03B91FF}"/>
              </a:ext>
            </a:extLst>
          </p:cNvPr>
          <p:cNvCxnSpPr>
            <a:cxnSpLocks/>
          </p:cNvCxnSpPr>
          <p:nvPr/>
        </p:nvCxnSpPr>
        <p:spPr>
          <a:xfrm flipV="1">
            <a:off x="4526681" y="3597160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C250AE5-04D4-4DD9-AAC2-C8A773C61877}"/>
              </a:ext>
            </a:extLst>
          </p:cNvPr>
          <p:cNvCxnSpPr>
            <a:cxnSpLocks/>
          </p:cNvCxnSpPr>
          <p:nvPr/>
        </p:nvCxnSpPr>
        <p:spPr>
          <a:xfrm flipV="1">
            <a:off x="5368524" y="3597160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8087DD-CF9D-433E-8725-3C8219C709C3}"/>
              </a:ext>
            </a:extLst>
          </p:cNvPr>
          <p:cNvCxnSpPr>
            <a:cxnSpLocks/>
          </p:cNvCxnSpPr>
          <p:nvPr/>
        </p:nvCxnSpPr>
        <p:spPr>
          <a:xfrm flipV="1">
            <a:off x="6210366" y="3597160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0E04504-5491-4BBC-8441-13314BB67117}"/>
              </a:ext>
            </a:extLst>
          </p:cNvPr>
          <p:cNvCxnSpPr>
            <a:cxnSpLocks/>
          </p:cNvCxnSpPr>
          <p:nvPr/>
        </p:nvCxnSpPr>
        <p:spPr>
          <a:xfrm flipV="1">
            <a:off x="7052208" y="3597160"/>
            <a:ext cx="0" cy="157653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03B5177-D5D3-4D13-8F1F-5DAD488E4F1A}"/>
              </a:ext>
            </a:extLst>
          </p:cNvPr>
          <p:cNvSpPr/>
          <p:nvPr/>
        </p:nvSpPr>
        <p:spPr>
          <a:xfrm>
            <a:off x="6364287" y="3055954"/>
            <a:ext cx="315303" cy="3227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47DE21-550F-455B-AB84-B2FE77CD957D}"/>
              </a:ext>
            </a:extLst>
          </p:cNvPr>
          <p:cNvSpPr/>
          <p:nvPr/>
        </p:nvSpPr>
        <p:spPr>
          <a:xfrm>
            <a:off x="5500177" y="1130190"/>
            <a:ext cx="316450" cy="262636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73CF64-B959-40C7-9BD3-A4FD5BE01225}"/>
              </a:ext>
            </a:extLst>
          </p:cNvPr>
          <p:cNvSpPr/>
          <p:nvPr/>
        </p:nvSpPr>
        <p:spPr>
          <a:xfrm>
            <a:off x="5500177" y="1130190"/>
            <a:ext cx="316450" cy="8217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DB2EA7-C957-4547-A5AE-0E5264CE4930}"/>
              </a:ext>
            </a:extLst>
          </p:cNvPr>
          <p:cNvSpPr/>
          <p:nvPr/>
        </p:nvSpPr>
        <p:spPr>
          <a:xfrm>
            <a:off x="5500177" y="1951954"/>
            <a:ext cx="316450" cy="61830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02352A-C040-4F71-8707-BEDDD8ABEEBC}"/>
              </a:ext>
            </a:extLst>
          </p:cNvPr>
          <p:cNvSpPr/>
          <p:nvPr/>
        </p:nvSpPr>
        <p:spPr>
          <a:xfrm>
            <a:off x="5500177" y="2563621"/>
            <a:ext cx="316450" cy="55348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76E29C-530C-4D13-8C16-57A315CD3998}"/>
              </a:ext>
            </a:extLst>
          </p:cNvPr>
          <p:cNvCxnSpPr>
            <a:cxnSpLocks/>
          </p:cNvCxnSpPr>
          <p:nvPr/>
        </p:nvCxnSpPr>
        <p:spPr>
          <a:xfrm>
            <a:off x="308204" y="3762461"/>
            <a:ext cx="6753556" cy="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0A89F61-6D98-4DD0-97E8-60F8916377A7}"/>
              </a:ext>
            </a:extLst>
          </p:cNvPr>
          <p:cNvGrpSpPr/>
          <p:nvPr/>
        </p:nvGrpSpPr>
        <p:grpSpPr>
          <a:xfrm>
            <a:off x="321051" y="1265128"/>
            <a:ext cx="1671505" cy="632148"/>
            <a:chOff x="315982" y="2705345"/>
            <a:chExt cx="1671505" cy="63214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F3E13A8-E923-44E0-AC83-D01DA4E9A277}"/>
                </a:ext>
              </a:extLst>
            </p:cNvPr>
            <p:cNvSpPr/>
            <p:nvPr/>
          </p:nvSpPr>
          <p:spPr>
            <a:xfrm>
              <a:off x="315982" y="2705345"/>
              <a:ext cx="1596964" cy="632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8492CAA-29DE-4DD4-BDE2-8F24BA4F1FC1}"/>
                </a:ext>
              </a:extLst>
            </p:cNvPr>
            <p:cNvSpPr/>
            <p:nvPr/>
          </p:nvSpPr>
          <p:spPr>
            <a:xfrm>
              <a:off x="384540" y="2798904"/>
              <a:ext cx="194662" cy="194662"/>
            </a:xfrm>
            <a:prstGeom prst="rect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6748CCC-225B-4C3B-A7F5-7618C1A20729}"/>
                </a:ext>
              </a:extLst>
            </p:cNvPr>
            <p:cNvSpPr/>
            <p:nvPr/>
          </p:nvSpPr>
          <p:spPr>
            <a:xfrm>
              <a:off x="384540" y="3050334"/>
              <a:ext cx="194662" cy="19466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78F672-DFAC-48AB-B89A-49AC0F96C1D8}"/>
                </a:ext>
              </a:extLst>
            </p:cNvPr>
            <p:cNvSpPr txBox="1"/>
            <p:nvPr/>
          </p:nvSpPr>
          <p:spPr>
            <a:xfrm>
              <a:off x="594595" y="2762908"/>
              <a:ext cx="1392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</a:rPr>
                <a:t>NON-RELEASE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9D967E9-A9A2-4A4E-BBDF-5431CF045EF1}"/>
                </a:ext>
              </a:extLst>
            </p:cNvPr>
            <p:cNvSpPr txBox="1"/>
            <p:nvPr/>
          </p:nvSpPr>
          <p:spPr>
            <a:xfrm>
              <a:off x="594595" y="3007433"/>
              <a:ext cx="13928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1"/>
                  </a:solidFill>
                </a:rPr>
                <a:t>RELEASE</a:t>
              </a: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C5F6C9C2-D5BA-4675-AF68-B98FDCCD91BB}"/>
              </a:ext>
            </a:extLst>
          </p:cNvPr>
          <p:cNvSpPr txBox="1"/>
          <p:nvPr/>
        </p:nvSpPr>
        <p:spPr>
          <a:xfrm>
            <a:off x="308204" y="604558"/>
            <a:ext cx="6785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98% of 1600 incidents/month reported handled by L2 ops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5DEE054-0E36-46B5-BE33-A36C29817413}"/>
              </a:ext>
            </a:extLst>
          </p:cNvPr>
          <p:cNvGrpSpPr/>
          <p:nvPr/>
        </p:nvGrpSpPr>
        <p:grpSpPr>
          <a:xfrm>
            <a:off x="1281343" y="1686666"/>
            <a:ext cx="3810061" cy="1714238"/>
            <a:chOff x="1281343" y="1870638"/>
            <a:chExt cx="3810061" cy="1714238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D514F9D5-142E-4467-915E-FB559C3F5929}"/>
                </a:ext>
              </a:extLst>
            </p:cNvPr>
            <p:cNvSpPr/>
            <p:nvPr/>
          </p:nvSpPr>
          <p:spPr>
            <a:xfrm>
              <a:off x="1281343" y="2382607"/>
              <a:ext cx="1186499" cy="11864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87C1BB9-61E4-47C5-8505-E21C2892E073}"/>
                </a:ext>
              </a:extLst>
            </p:cNvPr>
            <p:cNvGrpSpPr/>
            <p:nvPr/>
          </p:nvGrpSpPr>
          <p:grpSpPr>
            <a:xfrm>
              <a:off x="1351468" y="1870638"/>
              <a:ext cx="3739936" cy="1714238"/>
              <a:chOff x="1351468" y="1870638"/>
              <a:chExt cx="3739936" cy="1714238"/>
            </a:xfrm>
          </p:grpSpPr>
          <p:pic>
            <p:nvPicPr>
              <p:cNvPr id="152" name="Picture 15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3E9FCC0-FA29-49A8-9AEA-BE4E8D0C3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468" y="2607671"/>
                <a:ext cx="981552" cy="736163"/>
              </a:xfrm>
              <a:prstGeom prst="rect">
                <a:avLst/>
              </a:prstGeom>
            </p:spPr>
          </p:pic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98293FC-B99A-4E5E-AA1B-0F89C692FF06}"/>
                  </a:ext>
                </a:extLst>
              </p:cNvPr>
              <p:cNvSpPr txBox="1"/>
              <p:nvPr/>
            </p:nvSpPr>
            <p:spPr>
              <a:xfrm>
                <a:off x="1456137" y="2831871"/>
                <a:ext cx="774515" cy="215444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>
                    <a:solidFill>
                      <a:schemeClr val="bg1"/>
                    </a:solidFill>
                    <a:latin typeface="+mj-lt"/>
                  </a:rPr>
                  <a:t>DEVELOPMENT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0B562D3-BA5D-42B0-9DBD-6BBF5A0A3816}"/>
                  </a:ext>
                </a:extLst>
              </p:cNvPr>
              <p:cNvSpPr/>
              <p:nvPr/>
            </p:nvSpPr>
            <p:spPr>
              <a:xfrm>
                <a:off x="3891477" y="2384949"/>
                <a:ext cx="1199927" cy="11999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3" name="Picture 17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5B758AC-5880-413B-A53B-AA56EEC78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1137" y="2633244"/>
                <a:ext cx="992660" cy="74449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B35F573-158B-41B3-ACCB-1615E021F533}"/>
                  </a:ext>
                </a:extLst>
              </p:cNvPr>
              <p:cNvSpPr txBox="1"/>
              <p:nvPr/>
            </p:nvSpPr>
            <p:spPr>
              <a:xfrm>
                <a:off x="4210004" y="2865895"/>
                <a:ext cx="688341" cy="215444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+mj-lt"/>
                  </a:rPr>
                  <a:t>OPERATIONS</a:t>
                </a:r>
              </a:p>
            </p:txBody>
          </p:sp>
          <p:sp>
            <p:nvSpPr>
              <p:cNvPr id="171" name="Speech Bubble: Rectangle 170">
                <a:extLst>
                  <a:ext uri="{FF2B5EF4-FFF2-40B4-BE49-F238E27FC236}">
                    <a16:creationId xmlns:a16="http://schemas.microsoft.com/office/drawing/2014/main" id="{EFB7A09E-FDC3-4F3E-9DC7-A90758E56779}"/>
                  </a:ext>
                </a:extLst>
              </p:cNvPr>
              <p:cNvSpPr/>
              <p:nvPr/>
            </p:nvSpPr>
            <p:spPr>
              <a:xfrm flipH="1">
                <a:off x="3791322" y="1870638"/>
                <a:ext cx="1004077" cy="408077"/>
              </a:xfrm>
              <a:prstGeom prst="wedgeRectCallout">
                <a:avLst>
                  <a:gd name="adj1" fmla="val 4254"/>
                  <a:gd name="adj2" fmla="val 102124"/>
                </a:avLst>
              </a:pr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Not in Prod!</a:t>
                </a:r>
              </a:p>
            </p:txBody>
          </p:sp>
          <p:sp>
            <p:nvSpPr>
              <p:cNvPr id="154" name="Speech Bubble: Rectangle 153">
                <a:extLst>
                  <a:ext uri="{FF2B5EF4-FFF2-40B4-BE49-F238E27FC236}">
                    <a16:creationId xmlns:a16="http://schemas.microsoft.com/office/drawing/2014/main" id="{90F05512-DE10-4DBA-BF72-39F46045EABE}"/>
                  </a:ext>
                </a:extLst>
              </p:cNvPr>
              <p:cNvSpPr/>
              <p:nvPr/>
            </p:nvSpPr>
            <p:spPr>
              <a:xfrm>
                <a:off x="2459646" y="1923671"/>
                <a:ext cx="981691" cy="459024"/>
              </a:xfrm>
              <a:prstGeom prst="wedgeRectCallout">
                <a:avLst>
                  <a:gd name="adj1" fmla="val -59277"/>
                  <a:gd name="adj2" fmla="val 138969"/>
                </a:avLst>
              </a:prstGeom>
              <a:solidFill>
                <a:schemeClr val="bg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bg2">
                        <a:lumMod val="25000"/>
                      </a:schemeClr>
                    </a:solidFill>
                    <a:latin typeface="+mj-lt"/>
                  </a:rPr>
                  <a:t>Works in test!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EA13063-431E-402C-9EA3-72EC8754898B}"/>
              </a:ext>
            </a:extLst>
          </p:cNvPr>
          <p:cNvSpPr/>
          <p:nvPr/>
        </p:nvSpPr>
        <p:spPr>
          <a:xfrm>
            <a:off x="5501060" y="1129149"/>
            <a:ext cx="315565" cy="2018862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109AE-3451-48F2-9A6C-31C49343EDB8}"/>
              </a:ext>
            </a:extLst>
          </p:cNvPr>
          <p:cNvSpPr txBox="1"/>
          <p:nvPr/>
        </p:nvSpPr>
        <p:spPr>
          <a:xfrm>
            <a:off x="-1" y="4488054"/>
            <a:ext cx="9143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z="2000" i="1" dirty="0"/>
              <a:t>Problem management and multi-tiered support(L1</a:t>
            </a:r>
            <a:r>
              <a:rPr lang="en-US" sz="2000" i="1" dirty="0">
                <a:sym typeface="Wingdings" panose="05000000000000000000" pitchFamily="2" charset="2"/>
              </a:rPr>
              <a:t></a:t>
            </a:r>
            <a:r>
              <a:rPr lang="en-US" sz="2000" i="1" dirty="0"/>
              <a:t>L2</a:t>
            </a:r>
            <a:r>
              <a:rPr lang="en-US" sz="2000" i="1" dirty="0">
                <a:sym typeface="Wingdings" panose="05000000000000000000" pitchFamily="2" charset="2"/>
              </a:rPr>
              <a:t></a:t>
            </a:r>
            <a:r>
              <a:rPr lang="en-US" sz="2000" i="1" dirty="0"/>
              <a:t>L3) won’t save you.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387FDD-0513-418C-80C7-BA3D8FEAC9D2}"/>
              </a:ext>
            </a:extLst>
          </p:cNvPr>
          <p:cNvSpPr/>
          <p:nvPr/>
        </p:nvSpPr>
        <p:spPr>
          <a:xfrm>
            <a:off x="6365403" y="3051475"/>
            <a:ext cx="314187" cy="378700"/>
          </a:xfrm>
          <a:prstGeom prst="rect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20" grpId="0"/>
      <p:bldP spid="3" grpId="0" animBg="1"/>
      <p:bldP spid="7" grpId="0"/>
      <p:bldP spid="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14941"/>
            <a:ext cx="7520160" cy="523220"/>
          </a:xfrm>
        </p:spPr>
        <p:txBody>
          <a:bodyPr/>
          <a:lstStyle/>
          <a:p>
            <a:r>
              <a:rPr lang="en-US" sz="2800" dirty="0"/>
              <a:t>GROWING LEADERS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1A3F33-D9D3-48C2-850C-200D8428D42E}"/>
              </a:ext>
            </a:extLst>
          </p:cNvPr>
          <p:cNvGrpSpPr/>
          <p:nvPr/>
        </p:nvGrpSpPr>
        <p:grpSpPr>
          <a:xfrm>
            <a:off x="1107316" y="2128437"/>
            <a:ext cx="1265761" cy="1250892"/>
            <a:chOff x="1515531" y="2347867"/>
            <a:chExt cx="1265761" cy="12508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9B079C-4791-4889-B83D-C3F5BD5B0C1B}"/>
                </a:ext>
              </a:extLst>
            </p:cNvPr>
            <p:cNvSpPr/>
            <p:nvPr/>
          </p:nvSpPr>
          <p:spPr>
            <a:xfrm>
              <a:off x="1530400" y="2347867"/>
              <a:ext cx="1250892" cy="12508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CDB1AD-FDED-4B85-BFEB-6BFD2224D606}"/>
                </a:ext>
              </a:extLst>
            </p:cNvPr>
            <p:cNvSpPr txBox="1"/>
            <p:nvPr/>
          </p:nvSpPr>
          <p:spPr>
            <a:xfrm>
              <a:off x="1515531" y="2634759"/>
              <a:ext cx="125089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10x</a:t>
              </a:r>
              <a:r>
                <a:rPr lang="en-US" sz="1400">
                  <a:solidFill>
                    <a:schemeClr val="bg1"/>
                  </a:solidFill>
                  <a:latin typeface="+mj-lt"/>
                </a:rPr>
                <a:t> DEVELOPER</a:t>
              </a: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8E9C8596-4E77-43C3-A0C2-A09423AA9EDA}"/>
              </a:ext>
            </a:extLst>
          </p:cNvPr>
          <p:cNvSpPr/>
          <p:nvPr/>
        </p:nvSpPr>
        <p:spPr>
          <a:xfrm>
            <a:off x="1302231" y="3702496"/>
            <a:ext cx="420753" cy="42075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65E7EDB-4FAB-4FFE-AA3C-3397BB563177}"/>
              </a:ext>
            </a:extLst>
          </p:cNvPr>
          <p:cNvSpPr/>
          <p:nvPr/>
        </p:nvSpPr>
        <p:spPr>
          <a:xfrm>
            <a:off x="2483778" y="3124220"/>
            <a:ext cx="326484" cy="3264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73E087-16FB-4AF2-9C37-A8A0A7ECF0A5}"/>
              </a:ext>
            </a:extLst>
          </p:cNvPr>
          <p:cNvSpPr/>
          <p:nvPr/>
        </p:nvSpPr>
        <p:spPr>
          <a:xfrm>
            <a:off x="483895" y="2607447"/>
            <a:ext cx="292872" cy="29287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7B1182C-FB36-4B82-B2F8-EDF22F9A69A2}"/>
              </a:ext>
            </a:extLst>
          </p:cNvPr>
          <p:cNvSpPr/>
          <p:nvPr/>
        </p:nvSpPr>
        <p:spPr>
          <a:xfrm>
            <a:off x="2389509" y="1980798"/>
            <a:ext cx="420753" cy="42075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5EC7DF4-BB22-40AE-B3C2-6954F67BC60A}"/>
              </a:ext>
            </a:extLst>
          </p:cNvPr>
          <p:cNvSpPr/>
          <p:nvPr/>
        </p:nvSpPr>
        <p:spPr>
          <a:xfrm>
            <a:off x="1829862" y="1456849"/>
            <a:ext cx="326484" cy="3264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0D92A5E-6CC2-4120-BBC7-D26953F4389C}"/>
              </a:ext>
            </a:extLst>
          </p:cNvPr>
          <p:cNvSpPr/>
          <p:nvPr/>
        </p:nvSpPr>
        <p:spPr>
          <a:xfrm>
            <a:off x="714666" y="3254655"/>
            <a:ext cx="352997" cy="35299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4F8CC48-E335-4392-8CE6-D5205D5A79FB}"/>
              </a:ext>
            </a:extLst>
          </p:cNvPr>
          <p:cNvSpPr/>
          <p:nvPr/>
        </p:nvSpPr>
        <p:spPr>
          <a:xfrm>
            <a:off x="2156346" y="3745990"/>
            <a:ext cx="260104" cy="26010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95B566-4E0D-460D-8F79-3D90871F3208}"/>
              </a:ext>
            </a:extLst>
          </p:cNvPr>
          <p:cNvSpPr/>
          <p:nvPr/>
        </p:nvSpPr>
        <p:spPr>
          <a:xfrm>
            <a:off x="891164" y="1761776"/>
            <a:ext cx="420753" cy="42075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1992A7CA-69C5-4345-96DC-0CAA46E838A2}"/>
              </a:ext>
            </a:extLst>
          </p:cNvPr>
          <p:cNvSpPr/>
          <p:nvPr/>
        </p:nvSpPr>
        <p:spPr>
          <a:xfrm>
            <a:off x="3208381" y="2385014"/>
            <a:ext cx="1347613" cy="87427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2D653D-8B6E-465D-9C97-F50169AD911B}"/>
              </a:ext>
            </a:extLst>
          </p:cNvPr>
          <p:cNvGrpSpPr/>
          <p:nvPr/>
        </p:nvGrpSpPr>
        <p:grpSpPr>
          <a:xfrm>
            <a:off x="5085726" y="2082629"/>
            <a:ext cx="1215849" cy="1338829"/>
            <a:chOff x="5363977" y="2406656"/>
            <a:chExt cx="1932272" cy="212771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F50647-682C-436A-95B0-11A8DEEDC58C}"/>
                </a:ext>
              </a:extLst>
            </p:cNvPr>
            <p:cNvSpPr/>
            <p:nvPr/>
          </p:nvSpPr>
          <p:spPr>
            <a:xfrm>
              <a:off x="5954908" y="3140883"/>
              <a:ext cx="536682" cy="5366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D46D0DF-EB68-49B7-9842-19AFAEB91CC8}"/>
                </a:ext>
              </a:extLst>
            </p:cNvPr>
            <p:cNvSpPr/>
            <p:nvPr/>
          </p:nvSpPr>
          <p:spPr>
            <a:xfrm>
              <a:off x="6101762" y="4113619"/>
              <a:ext cx="420753" cy="42075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12BCB3-6F89-49D7-86E0-15EDF6271161}"/>
                </a:ext>
              </a:extLst>
            </p:cNvPr>
            <p:cNvSpPr/>
            <p:nvPr/>
          </p:nvSpPr>
          <p:spPr>
            <a:xfrm>
              <a:off x="6969765" y="3477806"/>
              <a:ext cx="326484" cy="3264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F178BD4-229A-4555-8C35-AA6C12390254}"/>
                </a:ext>
              </a:extLst>
            </p:cNvPr>
            <p:cNvSpPr/>
            <p:nvPr/>
          </p:nvSpPr>
          <p:spPr>
            <a:xfrm>
              <a:off x="5363977" y="3331370"/>
              <a:ext cx="292872" cy="2928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5112B5-29A1-4CD5-8326-D4B04A3250B1}"/>
                </a:ext>
              </a:extLst>
            </p:cNvPr>
            <p:cNvSpPr/>
            <p:nvPr/>
          </p:nvSpPr>
          <p:spPr>
            <a:xfrm>
              <a:off x="6700256" y="2904702"/>
              <a:ext cx="420753" cy="42075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D504C4-6D17-47F4-A9BF-054F7F3629F8}"/>
                </a:ext>
              </a:extLst>
            </p:cNvPr>
            <p:cNvSpPr/>
            <p:nvPr/>
          </p:nvSpPr>
          <p:spPr>
            <a:xfrm>
              <a:off x="6245086" y="2406656"/>
              <a:ext cx="326484" cy="3264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ADCDC0A-28DC-44DB-8FFE-2DFDE2222EFD}"/>
                </a:ext>
              </a:extLst>
            </p:cNvPr>
            <p:cNvSpPr/>
            <p:nvPr/>
          </p:nvSpPr>
          <p:spPr>
            <a:xfrm>
              <a:off x="5571025" y="3857065"/>
              <a:ext cx="352997" cy="352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81C1B8-FE32-4154-814A-AB686CD56780}"/>
                </a:ext>
              </a:extLst>
            </p:cNvPr>
            <p:cNvSpPr/>
            <p:nvPr/>
          </p:nvSpPr>
          <p:spPr>
            <a:xfrm>
              <a:off x="6533473" y="3791631"/>
              <a:ext cx="260104" cy="2601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5312AB-9648-4D19-A212-D435F47D4628}"/>
                </a:ext>
              </a:extLst>
            </p:cNvPr>
            <p:cNvSpPr/>
            <p:nvPr/>
          </p:nvSpPr>
          <p:spPr>
            <a:xfrm>
              <a:off x="5528395" y="2587933"/>
              <a:ext cx="420753" cy="42075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1A73C1-2D34-4EB1-B728-E9326590AA30}"/>
              </a:ext>
            </a:extLst>
          </p:cNvPr>
          <p:cNvGrpSpPr/>
          <p:nvPr/>
        </p:nvGrpSpPr>
        <p:grpSpPr>
          <a:xfrm>
            <a:off x="6191309" y="3250305"/>
            <a:ext cx="1215849" cy="1338829"/>
            <a:chOff x="5363977" y="2406656"/>
            <a:chExt cx="1932272" cy="2127716"/>
          </a:xfrm>
          <a:solidFill>
            <a:srgbClr val="FFC000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3AC3302-9C1F-4B38-B79C-D02E11983C3B}"/>
                </a:ext>
              </a:extLst>
            </p:cNvPr>
            <p:cNvSpPr/>
            <p:nvPr/>
          </p:nvSpPr>
          <p:spPr>
            <a:xfrm>
              <a:off x="5954908" y="3140883"/>
              <a:ext cx="536682" cy="53668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D13293C-38AE-4351-B1C5-0551F799C396}"/>
                </a:ext>
              </a:extLst>
            </p:cNvPr>
            <p:cNvSpPr/>
            <p:nvPr/>
          </p:nvSpPr>
          <p:spPr>
            <a:xfrm>
              <a:off x="6101762" y="4113619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76456F3-F544-429A-8848-897864FFA674}"/>
                </a:ext>
              </a:extLst>
            </p:cNvPr>
            <p:cNvSpPr/>
            <p:nvPr/>
          </p:nvSpPr>
          <p:spPr>
            <a:xfrm>
              <a:off x="6969765" y="3477806"/>
              <a:ext cx="326484" cy="326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5F7FE15-7559-4DAC-A022-B0FD129BA56D}"/>
                </a:ext>
              </a:extLst>
            </p:cNvPr>
            <p:cNvSpPr/>
            <p:nvPr/>
          </p:nvSpPr>
          <p:spPr>
            <a:xfrm>
              <a:off x="5363977" y="3331370"/>
              <a:ext cx="292872" cy="29287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9C1D198-99FE-4419-B92A-0604E5CCDE1E}"/>
                </a:ext>
              </a:extLst>
            </p:cNvPr>
            <p:cNvSpPr/>
            <p:nvPr/>
          </p:nvSpPr>
          <p:spPr>
            <a:xfrm>
              <a:off x="6700256" y="2904702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5D66735-30CF-4BA9-9899-6E34C32E4366}"/>
                </a:ext>
              </a:extLst>
            </p:cNvPr>
            <p:cNvSpPr/>
            <p:nvPr/>
          </p:nvSpPr>
          <p:spPr>
            <a:xfrm>
              <a:off x="6245086" y="2406656"/>
              <a:ext cx="326484" cy="326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0F330AA-4FA8-4F2C-A1E3-BD5C6126C454}"/>
                </a:ext>
              </a:extLst>
            </p:cNvPr>
            <p:cNvSpPr/>
            <p:nvPr/>
          </p:nvSpPr>
          <p:spPr>
            <a:xfrm>
              <a:off x="5571025" y="3857065"/>
              <a:ext cx="352997" cy="35299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3DE8E32-5AEE-49CE-AC51-398158E2DC79}"/>
                </a:ext>
              </a:extLst>
            </p:cNvPr>
            <p:cNvSpPr/>
            <p:nvPr/>
          </p:nvSpPr>
          <p:spPr>
            <a:xfrm>
              <a:off x="6533473" y="3791631"/>
              <a:ext cx="260104" cy="26010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2A64E57-5F2B-40CB-8014-9BB7F975A9A9}"/>
                </a:ext>
              </a:extLst>
            </p:cNvPr>
            <p:cNvSpPr/>
            <p:nvPr/>
          </p:nvSpPr>
          <p:spPr>
            <a:xfrm>
              <a:off x="5528395" y="2587933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011FB3B-A5D9-4278-9734-D828C9EFE61B}"/>
              </a:ext>
            </a:extLst>
          </p:cNvPr>
          <p:cNvGrpSpPr/>
          <p:nvPr/>
        </p:nvGrpSpPr>
        <p:grpSpPr>
          <a:xfrm>
            <a:off x="7287045" y="2066067"/>
            <a:ext cx="1215849" cy="1338829"/>
            <a:chOff x="5363977" y="2406656"/>
            <a:chExt cx="1932272" cy="2127716"/>
          </a:xfrm>
          <a:solidFill>
            <a:srgbClr val="00B0F0"/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66C59C-5B5C-42CD-B34C-5FBE57FB482D}"/>
                </a:ext>
              </a:extLst>
            </p:cNvPr>
            <p:cNvSpPr/>
            <p:nvPr/>
          </p:nvSpPr>
          <p:spPr>
            <a:xfrm>
              <a:off x="5954908" y="3140883"/>
              <a:ext cx="536682" cy="53668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28D8BB6-A441-47B9-B075-848286F6F451}"/>
                </a:ext>
              </a:extLst>
            </p:cNvPr>
            <p:cNvSpPr/>
            <p:nvPr/>
          </p:nvSpPr>
          <p:spPr>
            <a:xfrm>
              <a:off x="6101762" y="4113619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AF76B9-9FAF-42A4-8DE5-6B7728B2BBC8}"/>
                </a:ext>
              </a:extLst>
            </p:cNvPr>
            <p:cNvSpPr/>
            <p:nvPr/>
          </p:nvSpPr>
          <p:spPr>
            <a:xfrm>
              <a:off x="6969765" y="3477806"/>
              <a:ext cx="326484" cy="326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9BDF3C8-1EEC-4512-8C61-13BB0B46E43F}"/>
                </a:ext>
              </a:extLst>
            </p:cNvPr>
            <p:cNvSpPr/>
            <p:nvPr/>
          </p:nvSpPr>
          <p:spPr>
            <a:xfrm>
              <a:off x="5363977" y="3331370"/>
              <a:ext cx="292872" cy="292872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F61B3A1-1019-49B6-A850-7E4A4FEB6321}"/>
                </a:ext>
              </a:extLst>
            </p:cNvPr>
            <p:cNvSpPr/>
            <p:nvPr/>
          </p:nvSpPr>
          <p:spPr>
            <a:xfrm>
              <a:off x="6700256" y="2904702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5995F26-AEA3-4036-BFD9-F26B01006A2A}"/>
                </a:ext>
              </a:extLst>
            </p:cNvPr>
            <p:cNvSpPr/>
            <p:nvPr/>
          </p:nvSpPr>
          <p:spPr>
            <a:xfrm>
              <a:off x="6245086" y="2406656"/>
              <a:ext cx="326484" cy="326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0DCD2-7518-4EDB-8A97-D07E9C65DB6C}"/>
                </a:ext>
              </a:extLst>
            </p:cNvPr>
            <p:cNvSpPr/>
            <p:nvPr/>
          </p:nvSpPr>
          <p:spPr>
            <a:xfrm>
              <a:off x="5571025" y="3857065"/>
              <a:ext cx="352997" cy="35299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A65DB43-8129-46F7-ACB1-C06B0B26A06D}"/>
                </a:ext>
              </a:extLst>
            </p:cNvPr>
            <p:cNvSpPr/>
            <p:nvPr/>
          </p:nvSpPr>
          <p:spPr>
            <a:xfrm>
              <a:off x="6533473" y="3791631"/>
              <a:ext cx="260104" cy="26010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5F4F26-54C4-4C9E-83C9-1C41AD30D2A0}"/>
                </a:ext>
              </a:extLst>
            </p:cNvPr>
            <p:cNvSpPr/>
            <p:nvPr/>
          </p:nvSpPr>
          <p:spPr>
            <a:xfrm>
              <a:off x="5528395" y="2587933"/>
              <a:ext cx="420753" cy="42075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DE52A4FD-4BB3-445A-99C2-9DD96A700375}"/>
              </a:ext>
            </a:extLst>
          </p:cNvPr>
          <p:cNvSpPr/>
          <p:nvPr/>
        </p:nvSpPr>
        <p:spPr>
          <a:xfrm>
            <a:off x="4807578" y="1231834"/>
            <a:ext cx="3920660" cy="3538938"/>
          </a:xfrm>
          <a:prstGeom prst="ellipse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C14BD6-41EE-4426-B413-79788205AE19}"/>
              </a:ext>
            </a:extLst>
          </p:cNvPr>
          <p:cNvGrpSpPr/>
          <p:nvPr/>
        </p:nvGrpSpPr>
        <p:grpSpPr>
          <a:xfrm>
            <a:off x="5822886" y="522623"/>
            <a:ext cx="1805661" cy="1805661"/>
            <a:chOff x="4765909" y="1796301"/>
            <a:chExt cx="1805661" cy="180566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ECEE322-F69C-4197-B6C9-26DAFC58DBEB}"/>
                </a:ext>
              </a:extLst>
            </p:cNvPr>
            <p:cNvSpPr/>
            <p:nvPr/>
          </p:nvSpPr>
          <p:spPr>
            <a:xfrm>
              <a:off x="4765909" y="1796301"/>
              <a:ext cx="1805661" cy="18056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B6C32-61FE-4627-9C57-5790D1508A86}"/>
                </a:ext>
              </a:extLst>
            </p:cNvPr>
            <p:cNvSpPr txBox="1"/>
            <p:nvPr/>
          </p:nvSpPr>
          <p:spPr>
            <a:xfrm>
              <a:off x="5018382" y="2240015"/>
              <a:ext cx="125089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+mj-lt"/>
                </a:rPr>
                <a:t>10x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+mj-lt"/>
                </a:rPr>
                <a:t>LEADER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BEEAF-41FE-417F-AF77-BBB63ACBA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14941"/>
            <a:ext cx="7520160" cy="523220"/>
          </a:xfrm>
        </p:spPr>
        <p:txBody>
          <a:bodyPr/>
          <a:lstStyle/>
          <a:p>
            <a:r>
              <a:rPr lang="en-US" sz="2800" dirty="0"/>
              <a:t>GROWING LEADERS: WHAT WE LEARNED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9167B-046A-41C2-8BC6-F8A15C0A5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26" y="449857"/>
            <a:ext cx="7725967" cy="34862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1806EA5-6130-4C10-B7A4-636AC51275A7}"/>
              </a:ext>
            </a:extLst>
          </p:cNvPr>
          <p:cNvGrpSpPr/>
          <p:nvPr/>
        </p:nvGrpSpPr>
        <p:grpSpPr>
          <a:xfrm>
            <a:off x="337909" y="4137943"/>
            <a:ext cx="5082128" cy="710543"/>
            <a:chOff x="242494" y="3621108"/>
            <a:chExt cx="5082128" cy="7105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F2A916-5C59-43C3-B85E-0779020FF349}"/>
                </a:ext>
              </a:extLst>
            </p:cNvPr>
            <p:cNvSpPr txBox="1"/>
            <p:nvPr/>
          </p:nvSpPr>
          <p:spPr>
            <a:xfrm>
              <a:off x="1499794" y="3661998"/>
              <a:ext cx="3824828" cy="600164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1x1 Feature Flow; 100% Value Add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Employee &amp; Customer Delight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Security &amp; Safety for People and Customers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4A355B-7F17-4592-A690-966DACE37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936" y="3621108"/>
              <a:ext cx="708930" cy="710543"/>
            </a:xfrm>
            <a:prstGeom prst="ellipse">
              <a:avLst/>
            </a:prstGeom>
            <a:solidFill>
              <a:schemeClr val="tx2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827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651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479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303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4131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955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782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606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68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0DF7427D-525A-41D2-93A9-6E7D6825AFB7}"/>
                </a:ext>
              </a:extLst>
            </p:cNvPr>
            <p:cNvSpPr txBox="1"/>
            <p:nvPr/>
          </p:nvSpPr>
          <p:spPr>
            <a:xfrm>
              <a:off x="242494" y="3877680"/>
              <a:ext cx="839325" cy="22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827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651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479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303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4131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955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782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606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6827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+mn-ea"/>
                  <a:cs typeface="Helvetica"/>
                </a:rPr>
                <a:t>Vision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5E3567-0670-4F69-B289-57147E946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348" y="3958334"/>
              <a:ext cx="465446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52129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DCF0A6-C724-4217-975C-C2E4293AC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18" y="648610"/>
            <a:ext cx="5930028" cy="267585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3D2D818-7A44-4393-8FD3-A444B4FFACB6}"/>
              </a:ext>
            </a:extLst>
          </p:cNvPr>
          <p:cNvGrpSpPr/>
          <p:nvPr/>
        </p:nvGrpSpPr>
        <p:grpSpPr>
          <a:xfrm>
            <a:off x="971557" y="3372208"/>
            <a:ext cx="2807817" cy="1245467"/>
            <a:chOff x="5085822" y="3511710"/>
            <a:chExt cx="2807817" cy="12454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DA6150-62B9-44CA-AD23-1B8A02C5DB78}"/>
                </a:ext>
              </a:extLst>
            </p:cNvPr>
            <p:cNvGrpSpPr/>
            <p:nvPr/>
          </p:nvGrpSpPr>
          <p:grpSpPr>
            <a:xfrm>
              <a:off x="5085822" y="3511710"/>
              <a:ext cx="2807817" cy="1245467"/>
              <a:chOff x="5085822" y="3511710"/>
              <a:chExt cx="2807817" cy="1245467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654D218-C879-4BC1-8CF5-6F9F56886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24"/>
              <a:stretch/>
            </p:blipFill>
            <p:spPr bwMode="auto">
              <a:xfrm>
                <a:off x="5085822" y="3511710"/>
                <a:ext cx="2490642" cy="1245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272C64-1760-4B6E-92C5-3267FECD6179}"/>
                  </a:ext>
                </a:extLst>
              </p:cNvPr>
              <p:cNvSpPr/>
              <p:nvPr/>
            </p:nvSpPr>
            <p:spPr>
              <a:xfrm>
                <a:off x="6783978" y="3658110"/>
                <a:ext cx="1036320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255C09-9A26-429D-B1CC-E598FE6879E7}"/>
                  </a:ext>
                </a:extLst>
              </p:cNvPr>
              <p:cNvSpPr/>
              <p:nvPr/>
            </p:nvSpPr>
            <p:spPr>
              <a:xfrm>
                <a:off x="6857319" y="4161292"/>
                <a:ext cx="1036320" cy="367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1F73EA-5135-4CC1-8DD4-92A432F24AE2}"/>
                  </a:ext>
                </a:extLst>
              </p:cNvPr>
              <p:cNvSpPr/>
              <p:nvPr/>
            </p:nvSpPr>
            <p:spPr>
              <a:xfrm>
                <a:off x="5138056" y="4194752"/>
                <a:ext cx="714125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D6A29B-E78C-4A49-BF9A-1F1906280564}"/>
                  </a:ext>
                </a:extLst>
              </p:cNvPr>
              <p:cNvSpPr/>
              <p:nvPr/>
            </p:nvSpPr>
            <p:spPr>
              <a:xfrm>
                <a:off x="5338354" y="3639900"/>
                <a:ext cx="635726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301BC1-6EE1-4106-A393-D7FCDFDBD587}"/>
                </a:ext>
              </a:extLst>
            </p:cNvPr>
            <p:cNvSpPr/>
            <p:nvPr/>
          </p:nvSpPr>
          <p:spPr>
            <a:xfrm>
              <a:off x="5190333" y="3529551"/>
              <a:ext cx="1276470" cy="1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BEEAF-41FE-417F-AF77-BBB63ACBA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14941"/>
            <a:ext cx="7520160" cy="523220"/>
          </a:xfrm>
        </p:spPr>
        <p:txBody>
          <a:bodyPr/>
          <a:lstStyle/>
          <a:p>
            <a:r>
              <a:rPr lang="en-US" sz="2800" dirty="0"/>
              <a:t>GROWING LEADERS: WHAT WE LEARNED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87EB3F43-816B-4F5F-BA47-DAACD15C33EF}"/>
              </a:ext>
            </a:extLst>
          </p:cNvPr>
          <p:cNvSpPr/>
          <p:nvPr/>
        </p:nvSpPr>
        <p:spPr>
          <a:xfrm>
            <a:off x="2302502" y="1378935"/>
            <a:ext cx="489624" cy="222838"/>
          </a:xfrm>
          <a:prstGeom prst="hexagon">
            <a:avLst/>
          </a:prstGeom>
          <a:solidFill>
            <a:srgbClr val="FAA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V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9014A14-F0D1-4C01-B7AC-8CFA38B8153B}"/>
              </a:ext>
            </a:extLst>
          </p:cNvPr>
          <p:cNvSpPr/>
          <p:nvPr/>
        </p:nvSpPr>
        <p:spPr>
          <a:xfrm>
            <a:off x="2302502" y="1611701"/>
            <a:ext cx="489624" cy="222838"/>
          </a:xfrm>
          <a:prstGeom prst="hexagon">
            <a:avLst/>
          </a:prstGeom>
          <a:solidFill>
            <a:srgbClr val="75CA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IC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06685F1-82F6-428D-88A6-8B0225DD498B}"/>
              </a:ext>
            </a:extLst>
          </p:cNvPr>
          <p:cNvSpPr/>
          <p:nvPr/>
        </p:nvSpPr>
        <p:spPr>
          <a:xfrm>
            <a:off x="6885854" y="1627925"/>
            <a:ext cx="489625" cy="222838"/>
          </a:xfrm>
          <a:prstGeom prst="hexagon">
            <a:avLst/>
          </a:prstGeom>
          <a:solidFill>
            <a:srgbClr val="69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SL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0BEAAAE-6F1A-47EF-9F46-FC3CF91E361D}"/>
              </a:ext>
            </a:extLst>
          </p:cNvPr>
          <p:cNvSpPr/>
          <p:nvPr/>
        </p:nvSpPr>
        <p:spPr>
          <a:xfrm>
            <a:off x="6885854" y="1378935"/>
            <a:ext cx="489625" cy="222838"/>
          </a:xfrm>
          <a:prstGeom prst="hexagon">
            <a:avLst/>
          </a:prstGeom>
          <a:solidFill>
            <a:srgbClr val="FFD8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PR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5643D5-A9C4-40DB-87AF-507DDA1168D6}"/>
              </a:ext>
            </a:extLst>
          </p:cNvPr>
          <p:cNvSpPr/>
          <p:nvPr/>
        </p:nvSpPr>
        <p:spPr>
          <a:xfrm>
            <a:off x="5449989" y="3029415"/>
            <a:ext cx="489624" cy="222838"/>
          </a:xfrm>
          <a:prstGeom prst="hexagon">
            <a:avLst/>
          </a:prstGeom>
          <a:solidFill>
            <a:srgbClr val="F15E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IS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7C86D72-6F6C-4991-AE63-129D395C1379}"/>
              </a:ext>
            </a:extLst>
          </p:cNvPr>
          <p:cNvSpPr/>
          <p:nvPr/>
        </p:nvSpPr>
        <p:spPr>
          <a:xfrm>
            <a:off x="2302502" y="2806577"/>
            <a:ext cx="489625" cy="222838"/>
          </a:xfrm>
          <a:prstGeom prst="hexagon">
            <a:avLst/>
          </a:prstGeom>
          <a:solidFill>
            <a:srgbClr val="69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SL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1D96806-1CEE-4AB6-B506-82E85E195E30}"/>
              </a:ext>
            </a:extLst>
          </p:cNvPr>
          <p:cNvSpPr/>
          <p:nvPr/>
        </p:nvSpPr>
        <p:spPr>
          <a:xfrm>
            <a:off x="5449989" y="2789986"/>
            <a:ext cx="489625" cy="222838"/>
          </a:xfrm>
          <a:prstGeom prst="hexagon">
            <a:avLst/>
          </a:prstGeom>
          <a:solidFill>
            <a:srgbClr val="69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SL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CB9AA-8E8A-4558-95BB-D51412E3D41E}"/>
              </a:ext>
            </a:extLst>
          </p:cNvPr>
          <p:cNvSpPr/>
          <p:nvPr/>
        </p:nvSpPr>
        <p:spPr>
          <a:xfrm>
            <a:off x="3918038" y="2758767"/>
            <a:ext cx="489624" cy="222838"/>
          </a:xfrm>
          <a:prstGeom prst="hexagon">
            <a:avLst/>
          </a:prstGeom>
          <a:solidFill>
            <a:srgbClr val="75CA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IC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B30578DA-7F23-4ABA-8E6D-1D82C3BCA41F}"/>
              </a:ext>
            </a:extLst>
          </p:cNvPr>
          <p:cNvSpPr/>
          <p:nvPr/>
        </p:nvSpPr>
        <p:spPr>
          <a:xfrm>
            <a:off x="3918038" y="3003230"/>
            <a:ext cx="489624" cy="222838"/>
          </a:xfrm>
          <a:prstGeom prst="hexagon">
            <a:avLst/>
          </a:prstGeom>
          <a:solidFill>
            <a:srgbClr val="F15E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IS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779243A3-6B3C-4821-9780-05E5AB80A1E8}"/>
              </a:ext>
            </a:extLst>
          </p:cNvPr>
          <p:cNvSpPr/>
          <p:nvPr/>
        </p:nvSpPr>
        <p:spPr>
          <a:xfrm>
            <a:off x="2861300" y="3516159"/>
            <a:ext cx="3596650" cy="222838"/>
          </a:xfrm>
          <a:prstGeom prst="hexagon">
            <a:avLst/>
          </a:prstGeom>
          <a:solidFill>
            <a:srgbClr val="FAA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+mj-lt"/>
              </a:rPr>
              <a:t>VISION</a:t>
            </a: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1D5FC34C-A08C-492F-A1D2-04FB0D5F8F53}"/>
              </a:ext>
            </a:extLst>
          </p:cNvPr>
          <p:cNvSpPr/>
          <p:nvPr/>
        </p:nvSpPr>
        <p:spPr>
          <a:xfrm>
            <a:off x="2861300" y="3772104"/>
            <a:ext cx="3596649" cy="222838"/>
          </a:xfrm>
          <a:prstGeom prst="hexagon">
            <a:avLst/>
          </a:prstGeom>
          <a:solidFill>
            <a:srgbClr val="F15E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+mj-lt"/>
              </a:rPr>
              <a:t>INTELECTUAL STIMULATION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F187EBC8-B732-44B2-8F54-E3CBBC00BAD8}"/>
              </a:ext>
            </a:extLst>
          </p:cNvPr>
          <p:cNvSpPr/>
          <p:nvPr/>
        </p:nvSpPr>
        <p:spPr>
          <a:xfrm>
            <a:off x="2861302" y="4028049"/>
            <a:ext cx="3596650" cy="222838"/>
          </a:xfrm>
          <a:prstGeom prst="hexagon">
            <a:avLst/>
          </a:prstGeom>
          <a:solidFill>
            <a:srgbClr val="75CA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+mj-lt"/>
              </a:rPr>
              <a:t>INSPIRATIONAL COMMUNICATION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577BC041-96A1-4933-B541-77A9424081FB}"/>
              </a:ext>
            </a:extLst>
          </p:cNvPr>
          <p:cNvSpPr/>
          <p:nvPr/>
        </p:nvSpPr>
        <p:spPr>
          <a:xfrm>
            <a:off x="2861300" y="4283994"/>
            <a:ext cx="3596649" cy="222838"/>
          </a:xfrm>
          <a:prstGeom prst="hexagon">
            <a:avLst/>
          </a:prstGeom>
          <a:solidFill>
            <a:srgbClr val="699B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+mj-lt"/>
              </a:rPr>
              <a:t>SUPPORTIVE LEADERSHIP</a:t>
            </a: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E2F3CCCD-9C40-49C4-BED7-A36BD5E9D126}"/>
              </a:ext>
            </a:extLst>
          </p:cNvPr>
          <p:cNvSpPr/>
          <p:nvPr/>
        </p:nvSpPr>
        <p:spPr>
          <a:xfrm>
            <a:off x="2861300" y="4539938"/>
            <a:ext cx="3596649" cy="222838"/>
          </a:xfrm>
          <a:prstGeom prst="hexagon">
            <a:avLst/>
          </a:prstGeom>
          <a:solidFill>
            <a:srgbClr val="FFD8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latin typeface="+mj-lt"/>
              </a:rPr>
              <a:t>PERSONAL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662CD-20CD-470F-BABB-0FF639E1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536" y="3690288"/>
            <a:ext cx="1372128" cy="8187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7DD0A7-6CFE-4B2F-ACD8-A310AA1D3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58" y="3772104"/>
            <a:ext cx="511389" cy="7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AFF351-6D1E-964A-BF70-F2E63935F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221" y="440714"/>
            <a:ext cx="8065276" cy="646331"/>
          </a:xfrm>
        </p:spPr>
        <p:txBody>
          <a:bodyPr/>
          <a:lstStyle/>
          <a:p>
            <a:r>
              <a:rPr lang="en-US" dirty="0"/>
              <a:t>Strategic Mission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74F621-0C23-9D4D-9D70-5B9995A697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676818"/>
            <a:ext cx="4267000" cy="27046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>
                <a:solidFill>
                  <a:schemeClr val="accent1"/>
                </a:solidFill>
                <a:latin typeface="+mn-lt"/>
                <a:ea typeface="Times New Roman" panose="02020603050405020304" pitchFamily="18" charset="0"/>
              </a:rPr>
              <a:t>We deliver </a:t>
            </a:r>
            <a:r>
              <a:rPr lang="en-US" altLang="en-US" b="1" i="1" dirty="0">
                <a:solidFill>
                  <a:srgbClr val="ED3123"/>
                </a:solidFill>
                <a:latin typeface="+mn-lt"/>
                <a:ea typeface="Times New Roman" panose="02020603050405020304" pitchFamily="18" charset="0"/>
              </a:rPr>
              <a:t>innovative customer engagement solutions</a:t>
            </a:r>
            <a:r>
              <a:rPr lang="en-US" altLang="en-US" dirty="0">
                <a:solidFill>
                  <a:schemeClr val="accent1"/>
                </a:solidFill>
                <a:latin typeface="+mn-lt"/>
                <a:ea typeface="Times New Roman" panose="02020603050405020304" pitchFamily="18" charset="0"/>
              </a:rPr>
              <a:t> that help businesses </a:t>
            </a:r>
            <a:r>
              <a:rPr lang="en-US" altLang="en-US" b="1" i="1" dirty="0">
                <a:solidFill>
                  <a:srgbClr val="ED3123"/>
                </a:solidFill>
                <a:latin typeface="+mn-lt"/>
                <a:ea typeface="Times New Roman" panose="02020603050405020304" pitchFamily="18" charset="0"/>
              </a:rPr>
              <a:t>acquire, </a:t>
            </a:r>
            <a:r>
              <a:rPr lang="en-US" altLang="en-US" b="1" i="1" dirty="0">
                <a:solidFill>
                  <a:schemeClr val="tx2"/>
                </a:solidFill>
                <a:latin typeface="+mn-lt"/>
                <a:ea typeface="Times New Roman" panose="02020603050405020304" pitchFamily="18" charset="0"/>
              </a:rPr>
              <a:t>monetize, engage </a:t>
            </a:r>
            <a:br>
              <a:rPr lang="en-US" altLang="en-US" b="1" i="1" dirty="0">
                <a:solidFill>
                  <a:schemeClr val="tx2"/>
                </a:solidFill>
                <a:latin typeface="+mn-lt"/>
                <a:ea typeface="Times New Roman" panose="02020603050405020304" pitchFamily="18" charset="0"/>
              </a:rPr>
            </a:br>
            <a:r>
              <a:rPr lang="en-US" altLang="en-US" b="1" i="1" dirty="0">
                <a:solidFill>
                  <a:schemeClr val="tx2"/>
                </a:solidFill>
                <a:latin typeface="+mn-lt"/>
                <a:ea typeface="Times New Roman" panose="02020603050405020304" pitchFamily="18" charset="0"/>
              </a:rPr>
              <a:t>and retain</a:t>
            </a:r>
            <a:r>
              <a:rPr lang="en-US" altLang="en-US" b="1" dirty="0">
                <a:solidFill>
                  <a:schemeClr val="tx2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+mn-lt"/>
                <a:ea typeface="Times New Roman" panose="02020603050405020304" pitchFamily="18" charset="0"/>
              </a:rPr>
              <a:t>customers.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D010D6-702C-D742-A349-7D23E94FC2A4}"/>
              </a:ext>
            </a:extLst>
          </p:cNvPr>
          <p:cNvGrpSpPr/>
          <p:nvPr/>
        </p:nvGrpSpPr>
        <p:grpSpPr>
          <a:xfrm>
            <a:off x="4340859" y="1869220"/>
            <a:ext cx="4265291" cy="1962229"/>
            <a:chOff x="5787813" y="2492294"/>
            <a:chExt cx="5687054" cy="26163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7B9BACC-BDCE-3740-B291-9CCBE899CBE5}"/>
                </a:ext>
              </a:extLst>
            </p:cNvPr>
            <p:cNvSpPr/>
            <p:nvPr/>
          </p:nvSpPr>
          <p:spPr>
            <a:xfrm>
              <a:off x="5787813" y="2492294"/>
              <a:ext cx="1828800" cy="124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629F94-6B51-5E40-9AE0-1B04020F1D62}"/>
                </a:ext>
              </a:extLst>
            </p:cNvPr>
            <p:cNvSpPr/>
            <p:nvPr/>
          </p:nvSpPr>
          <p:spPr>
            <a:xfrm>
              <a:off x="9641886" y="2492294"/>
              <a:ext cx="1828800" cy="124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84DBC1-5DDF-469E-AC45-BC6BD6C9C5FF}"/>
                </a:ext>
              </a:extLst>
            </p:cNvPr>
            <p:cNvSpPr/>
            <p:nvPr/>
          </p:nvSpPr>
          <p:spPr>
            <a:xfrm>
              <a:off x="9637705" y="3115733"/>
              <a:ext cx="1837162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1050" b="1">
                  <a:solidFill>
                    <a:schemeClr val="tx1">
                      <a:lumMod val="50000"/>
                    </a:schemeClr>
                  </a:solidFill>
                </a:rPr>
                <a:t>Countries</a:t>
              </a:r>
              <a:endParaRPr lang="en-US" sz="105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D50251-58A1-4863-9AFA-66549DF4437B}"/>
                </a:ext>
              </a:extLst>
            </p:cNvPr>
            <p:cNvSpPr/>
            <p:nvPr/>
          </p:nvSpPr>
          <p:spPr>
            <a:xfrm>
              <a:off x="9643977" y="2533931"/>
              <a:ext cx="1828800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2000" b="1">
                  <a:solidFill>
                    <a:schemeClr val="tx2"/>
                  </a:solidFill>
                </a:rPr>
                <a:t>100+</a:t>
              </a:r>
              <a:endParaRPr 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C2F08A-1D7A-5743-A1BF-6D2F0C4FF69B}"/>
                </a:ext>
              </a:extLst>
            </p:cNvPr>
            <p:cNvSpPr/>
            <p:nvPr/>
          </p:nvSpPr>
          <p:spPr>
            <a:xfrm>
              <a:off x="5787813" y="2533931"/>
              <a:ext cx="1828800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2000" b="1">
                  <a:solidFill>
                    <a:schemeClr val="tx2"/>
                  </a:solidFill>
                </a:rPr>
                <a:t>35+</a:t>
              </a:r>
              <a:endParaRPr 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6ED600-3E84-9140-89ED-C762C52CF296}"/>
                </a:ext>
              </a:extLst>
            </p:cNvPr>
            <p:cNvSpPr/>
            <p:nvPr/>
          </p:nvSpPr>
          <p:spPr>
            <a:xfrm>
              <a:off x="5787813" y="3115733"/>
              <a:ext cx="1828800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1050" b="1">
                  <a:solidFill>
                    <a:schemeClr val="tx1">
                      <a:lumMod val="50000"/>
                    </a:schemeClr>
                  </a:solidFill>
                </a:rPr>
                <a:t>Years of Heritage</a:t>
              </a:r>
              <a:endParaRPr lang="en-US" sz="105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23E4D9-FE21-374D-8C87-D8799C25ADA6}"/>
                </a:ext>
              </a:extLst>
            </p:cNvPr>
            <p:cNvSpPr/>
            <p:nvPr/>
          </p:nvSpPr>
          <p:spPr>
            <a:xfrm>
              <a:off x="7714607" y="2492294"/>
              <a:ext cx="1828800" cy="1249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2DC8D2-AD2E-DD4A-A015-CCDBDAF930A2}"/>
                </a:ext>
              </a:extLst>
            </p:cNvPr>
            <p:cNvSpPr/>
            <p:nvPr/>
          </p:nvSpPr>
          <p:spPr>
            <a:xfrm>
              <a:off x="7714607" y="2533931"/>
              <a:ext cx="1828800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2000" b="1">
                  <a:solidFill>
                    <a:schemeClr val="tx2"/>
                  </a:solidFill>
                </a:rPr>
                <a:t>500+</a:t>
              </a:r>
              <a:endParaRPr 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F7F4F-4859-2A49-A286-A2919E66F8D4}"/>
                </a:ext>
              </a:extLst>
            </p:cNvPr>
            <p:cNvSpPr/>
            <p:nvPr/>
          </p:nvSpPr>
          <p:spPr>
            <a:xfrm>
              <a:off x="7714607" y="3115733"/>
              <a:ext cx="1828800" cy="53028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AU" sz="1050" b="1">
                  <a:solidFill>
                    <a:schemeClr val="tx1">
                      <a:lumMod val="50000"/>
                    </a:schemeClr>
                  </a:solidFill>
                </a:rPr>
                <a:t>Clients Worldwide</a:t>
              </a:r>
              <a:endParaRPr lang="en-US" sz="105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073010D-4F7A-CC4C-B78F-807F9EFF6F52}"/>
                </a:ext>
              </a:extLst>
            </p:cNvPr>
            <p:cNvGrpSpPr/>
            <p:nvPr/>
          </p:nvGrpSpPr>
          <p:grpSpPr>
            <a:xfrm>
              <a:off x="5787813" y="3855873"/>
              <a:ext cx="5682873" cy="1252728"/>
              <a:chOff x="5948233" y="4032335"/>
              <a:chExt cx="5682873" cy="125272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E1FBB32-D232-E045-B3D5-26C420C67D2F}"/>
                  </a:ext>
                </a:extLst>
              </p:cNvPr>
              <p:cNvSpPr/>
              <p:nvPr/>
            </p:nvSpPr>
            <p:spPr>
              <a:xfrm>
                <a:off x="5948233" y="4032335"/>
                <a:ext cx="1828800" cy="1252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DE0586D-4F4E-1F49-91FD-BF0B90980160}"/>
                  </a:ext>
                </a:extLst>
              </p:cNvPr>
              <p:cNvSpPr/>
              <p:nvPr/>
            </p:nvSpPr>
            <p:spPr>
              <a:xfrm>
                <a:off x="9802306" y="4032335"/>
                <a:ext cx="1828800" cy="1252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D52B063-8945-3546-A0F3-CC91E246FA74}"/>
                  </a:ext>
                </a:extLst>
              </p:cNvPr>
              <p:cNvSpPr/>
              <p:nvPr/>
            </p:nvSpPr>
            <p:spPr>
              <a:xfrm>
                <a:off x="9802306" y="4657216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1050" b="1">
                    <a:solidFill>
                      <a:schemeClr val="tx1">
                        <a:lumMod val="50000"/>
                      </a:schemeClr>
                    </a:solidFill>
                  </a:rPr>
                  <a:t>R&amp;D</a:t>
                </a:r>
              </a:p>
              <a:p>
                <a:pPr algn="ctr"/>
                <a:r>
                  <a:rPr lang="en-AU" sz="1050" b="1">
                    <a:solidFill>
                      <a:schemeClr val="tx1">
                        <a:lumMod val="50000"/>
                      </a:schemeClr>
                    </a:solidFill>
                  </a:rPr>
                  <a:t>Expense</a:t>
                </a:r>
                <a:endParaRPr lang="en-US" sz="105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D56C67B-514A-F84D-A775-97BE4B3F4D38}"/>
                  </a:ext>
                </a:extLst>
              </p:cNvPr>
              <p:cNvSpPr/>
              <p:nvPr/>
            </p:nvSpPr>
            <p:spPr>
              <a:xfrm>
                <a:off x="9802306" y="4065125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2000" b="1">
                    <a:solidFill>
                      <a:schemeClr val="tx2"/>
                    </a:solidFill>
                  </a:rPr>
                  <a:t>$140M</a:t>
                </a:r>
                <a:endParaRPr lang="en-US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7A278D-9265-3747-913E-850C68AE9B79}"/>
                  </a:ext>
                </a:extLst>
              </p:cNvPr>
              <p:cNvSpPr/>
              <p:nvPr/>
            </p:nvSpPr>
            <p:spPr>
              <a:xfrm>
                <a:off x="5948233" y="4065125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2000" b="1">
                    <a:solidFill>
                      <a:schemeClr val="tx2"/>
                    </a:solidFill>
                  </a:rPr>
                  <a:t>$980m</a:t>
                </a:r>
                <a:endParaRPr lang="en-US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922007-9A4A-A543-854A-36A4219CC8FF}"/>
                  </a:ext>
                </a:extLst>
              </p:cNvPr>
              <p:cNvSpPr/>
              <p:nvPr/>
            </p:nvSpPr>
            <p:spPr>
              <a:xfrm>
                <a:off x="7875027" y="4032335"/>
                <a:ext cx="1828800" cy="1252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472815A-8EEB-6D45-A97C-88970D1CFBEA}"/>
                  </a:ext>
                </a:extLst>
              </p:cNvPr>
              <p:cNvSpPr/>
              <p:nvPr/>
            </p:nvSpPr>
            <p:spPr>
              <a:xfrm>
                <a:off x="7875027" y="4065125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2000" b="1">
                    <a:solidFill>
                      <a:schemeClr val="tx2"/>
                    </a:solidFill>
                  </a:rPr>
                  <a:t>4,000</a:t>
                </a:r>
                <a:endParaRPr lang="en-US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6944FFB-4291-F94E-AB84-08784A6EB845}"/>
                  </a:ext>
                </a:extLst>
              </p:cNvPr>
              <p:cNvSpPr/>
              <p:nvPr/>
            </p:nvSpPr>
            <p:spPr>
              <a:xfrm>
                <a:off x="7875027" y="4657216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1050" b="1">
                    <a:solidFill>
                      <a:schemeClr val="tx1">
                        <a:lumMod val="50000"/>
                      </a:schemeClr>
                    </a:solidFill>
                  </a:rPr>
                  <a:t>Employees Globally</a:t>
                </a:r>
                <a:endParaRPr lang="en-US" sz="105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449D0E-E62F-A449-B7A9-39E188710E6A}"/>
                  </a:ext>
                </a:extLst>
              </p:cNvPr>
              <p:cNvSpPr/>
              <p:nvPr/>
            </p:nvSpPr>
            <p:spPr>
              <a:xfrm>
                <a:off x="5948233" y="4657216"/>
                <a:ext cx="1828800" cy="5302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AU" sz="1050" b="1">
                    <a:solidFill>
                      <a:schemeClr val="tx1">
                        <a:lumMod val="50000"/>
                      </a:schemeClr>
                    </a:solidFill>
                  </a:rPr>
                  <a:t>Annual</a:t>
                </a:r>
              </a:p>
              <a:p>
                <a:pPr algn="ctr"/>
                <a:r>
                  <a:rPr lang="en-AU" sz="1050" b="1">
                    <a:solidFill>
                      <a:schemeClr val="tx1">
                        <a:lumMod val="50000"/>
                      </a:schemeClr>
                    </a:solidFill>
                  </a:rPr>
                  <a:t>Revenue</a:t>
                </a:r>
                <a:endParaRPr lang="en-US" sz="1050" b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17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WORKING WITH EXECUTIVE LEADERSHIP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2C2E6-B687-4D05-8414-F6FF7CCE6B00}"/>
              </a:ext>
            </a:extLst>
          </p:cNvPr>
          <p:cNvSpPr/>
          <p:nvPr/>
        </p:nvSpPr>
        <p:spPr>
          <a:xfrm>
            <a:off x="798288" y="1184370"/>
            <a:ext cx="3370217" cy="32047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95493-FE9A-48C4-801F-1F858F4F3408}"/>
              </a:ext>
            </a:extLst>
          </p:cNvPr>
          <p:cNvSpPr txBox="1"/>
          <p:nvPr/>
        </p:nvSpPr>
        <p:spPr>
          <a:xfrm>
            <a:off x="798289" y="1497869"/>
            <a:ext cx="337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STEP 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63FBF-4640-4476-A61B-29A75388187A}"/>
              </a:ext>
            </a:extLst>
          </p:cNvPr>
          <p:cNvSpPr txBox="1"/>
          <p:nvPr/>
        </p:nvSpPr>
        <p:spPr>
          <a:xfrm>
            <a:off x="802640" y="1962144"/>
            <a:ext cx="33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Make the correlation for them.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C35496E-6030-4506-90AD-F1E78D155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2" y="2616769"/>
            <a:ext cx="1541511" cy="11561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A24407-5BAA-4D44-BD0A-66686C27EC2A}"/>
              </a:ext>
            </a:extLst>
          </p:cNvPr>
          <p:cNvSpPr/>
          <p:nvPr/>
        </p:nvSpPr>
        <p:spPr>
          <a:xfrm>
            <a:off x="4971144" y="1184369"/>
            <a:ext cx="3370217" cy="32047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BC9D9-C347-4D31-8145-E98C5FB6942C}"/>
              </a:ext>
            </a:extLst>
          </p:cNvPr>
          <p:cNvSpPr txBox="1"/>
          <p:nvPr/>
        </p:nvSpPr>
        <p:spPr>
          <a:xfrm>
            <a:off x="4966793" y="1497869"/>
            <a:ext cx="337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STEP 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1F9C7-F27A-4676-9EBD-7C265A7B571D}"/>
              </a:ext>
            </a:extLst>
          </p:cNvPr>
          <p:cNvSpPr txBox="1"/>
          <p:nvPr/>
        </p:nvSpPr>
        <p:spPr>
          <a:xfrm>
            <a:off x="4979847" y="1979408"/>
            <a:ext cx="33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</a:rPr>
              <a:t>Build credibility and trust.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333B43DB-0848-474E-B6B1-1E3431C410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80" y="2502200"/>
            <a:ext cx="1933397" cy="14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7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26B7ECC-B3BA-4A9B-BD5E-9782B9F15B96}"/>
              </a:ext>
            </a:extLst>
          </p:cNvPr>
          <p:cNvSpPr/>
          <p:nvPr/>
        </p:nvSpPr>
        <p:spPr>
          <a:xfrm>
            <a:off x="4947098" y="1184370"/>
            <a:ext cx="3370217" cy="32047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7BBC397-C892-4E22-AFF7-7B07D3947F1E}"/>
              </a:ext>
            </a:extLst>
          </p:cNvPr>
          <p:cNvSpPr/>
          <p:nvPr/>
        </p:nvSpPr>
        <p:spPr>
          <a:xfrm>
            <a:off x="737325" y="1184370"/>
            <a:ext cx="3370217" cy="32047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13626" y="213165"/>
            <a:ext cx="7520160" cy="646331"/>
          </a:xfrm>
        </p:spPr>
        <p:txBody>
          <a:bodyPr/>
          <a:lstStyle/>
          <a:p>
            <a:r>
              <a:rPr lang="en-US"/>
              <a:t>Step 1 - Make the Correlation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EE944-7ECB-472A-9DB0-F2233D67300D}"/>
              </a:ext>
            </a:extLst>
          </p:cNvPr>
          <p:cNvSpPr txBox="1"/>
          <p:nvPr/>
        </p:nvSpPr>
        <p:spPr>
          <a:xfrm>
            <a:off x="1314296" y="15394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313" y="2316341"/>
            <a:ext cx="972457" cy="72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A38B9-1929-4DD7-8139-00778D94FFE5}"/>
              </a:ext>
            </a:extLst>
          </p:cNvPr>
          <p:cNvSpPr txBox="1"/>
          <p:nvPr/>
        </p:nvSpPr>
        <p:spPr>
          <a:xfrm>
            <a:off x="1080285" y="3050878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THROUGHPUT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D1EA02-8B0F-4A95-8657-74E931AB30C1}"/>
              </a:ext>
            </a:extLst>
          </p:cNvPr>
          <p:cNvSpPr/>
          <p:nvPr/>
        </p:nvSpPr>
        <p:spPr>
          <a:xfrm>
            <a:off x="1243587" y="2260812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A54FF1-9299-4568-91E3-648B1DFCF722}"/>
              </a:ext>
            </a:extLst>
          </p:cNvPr>
          <p:cNvSpPr txBox="1"/>
          <p:nvPr/>
        </p:nvSpPr>
        <p:spPr>
          <a:xfrm>
            <a:off x="2647777" y="3050878"/>
            <a:ext cx="840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STABILITY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D97520-37A8-4F35-BD16-4FBDD28952BA}"/>
              </a:ext>
            </a:extLst>
          </p:cNvPr>
          <p:cNvSpPr/>
          <p:nvPr/>
        </p:nvSpPr>
        <p:spPr>
          <a:xfrm>
            <a:off x="2684506" y="2260812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40962-719A-46CA-8F59-83D3B90A1495}"/>
              </a:ext>
            </a:extLst>
          </p:cNvPr>
          <p:cNvSpPr txBox="1"/>
          <p:nvPr/>
        </p:nvSpPr>
        <p:spPr>
          <a:xfrm>
            <a:off x="5217867" y="2537121"/>
            <a:ext cx="114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PRODUCTIVITY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F83E44-B329-4F69-BBB2-38BB16643242}"/>
              </a:ext>
            </a:extLst>
          </p:cNvPr>
          <p:cNvSpPr/>
          <p:nvPr/>
        </p:nvSpPr>
        <p:spPr>
          <a:xfrm>
            <a:off x="5409347" y="1747055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EBB0-66D5-4502-85E9-9DA3C6BFB3A7}"/>
              </a:ext>
            </a:extLst>
          </p:cNvPr>
          <p:cNvSpPr txBox="1"/>
          <p:nvPr/>
        </p:nvSpPr>
        <p:spPr>
          <a:xfrm>
            <a:off x="6893797" y="2537121"/>
            <a:ext cx="114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PROFITABILITY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43B852-6BFA-40A6-8E2B-95D0A88BC246}"/>
              </a:ext>
            </a:extLst>
          </p:cNvPr>
          <p:cNvSpPr/>
          <p:nvPr/>
        </p:nvSpPr>
        <p:spPr>
          <a:xfrm>
            <a:off x="7084828" y="1747055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B5C828-AF33-43F4-9CAD-F056BF723364}"/>
              </a:ext>
            </a:extLst>
          </p:cNvPr>
          <p:cNvSpPr txBox="1"/>
          <p:nvPr/>
        </p:nvSpPr>
        <p:spPr>
          <a:xfrm>
            <a:off x="5148657" y="3872847"/>
            <a:ext cx="122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MARKET SHARE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843DE8-0753-4CDB-81D1-2585E3568108}"/>
              </a:ext>
            </a:extLst>
          </p:cNvPr>
          <p:cNvSpPr/>
          <p:nvPr/>
        </p:nvSpPr>
        <p:spPr>
          <a:xfrm>
            <a:off x="5378482" y="3082781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380644-2F67-4AFD-8A11-79F9E6E80B90}"/>
              </a:ext>
            </a:extLst>
          </p:cNvPr>
          <p:cNvSpPr txBox="1"/>
          <p:nvPr/>
        </p:nvSpPr>
        <p:spPr>
          <a:xfrm>
            <a:off x="6678275" y="3872847"/>
            <a:ext cx="1553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+mj-lt"/>
              </a:rPr>
              <a:t>CUST. SATISFACTION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A1ECCD-A6DB-442C-AAE6-0925806D088C}"/>
              </a:ext>
            </a:extLst>
          </p:cNvPr>
          <p:cNvSpPr/>
          <p:nvPr/>
        </p:nvSpPr>
        <p:spPr>
          <a:xfrm>
            <a:off x="7071381" y="3082781"/>
            <a:ext cx="766963" cy="766963"/>
          </a:xfrm>
          <a:prstGeom prst="ellipse">
            <a:avLst/>
          </a:prstGeom>
          <a:solidFill>
            <a:srgbClr val="ED3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C1BF258B-1460-4F5F-A511-312CFE0227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68" y="1911762"/>
            <a:ext cx="600919" cy="450689"/>
          </a:xfrm>
          <a:prstGeom prst="rect">
            <a:avLst/>
          </a:prstGeom>
        </p:spPr>
      </p:pic>
      <p:pic>
        <p:nvPicPr>
          <p:cNvPr id="45" name="Picture 44" descr="A picture containing clock&#10;&#10;Description automatically generated">
            <a:extLst>
              <a:ext uri="{FF2B5EF4-FFF2-40B4-BE49-F238E27FC236}">
                <a16:creationId xmlns:a16="http://schemas.microsoft.com/office/drawing/2014/main" id="{9FAF59DC-17C4-4524-B69A-1183FAAD6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15" y="1870109"/>
            <a:ext cx="626037" cy="469528"/>
          </a:xfrm>
          <a:prstGeom prst="rect">
            <a:avLst/>
          </a:prstGeom>
        </p:spPr>
      </p:pic>
      <p:pic>
        <p:nvPicPr>
          <p:cNvPr id="47" name="Picture 46" descr="A picture containing drawing, light, window&#10;&#10;Description automatically generated">
            <a:extLst>
              <a:ext uri="{FF2B5EF4-FFF2-40B4-BE49-F238E27FC236}">
                <a16:creationId xmlns:a16="http://schemas.microsoft.com/office/drawing/2014/main" id="{4979DF07-4EB4-482D-8190-33EBF3981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6" y="3219065"/>
            <a:ext cx="664706" cy="498529"/>
          </a:xfrm>
          <a:prstGeom prst="rect">
            <a:avLst/>
          </a:prstGeom>
        </p:spPr>
      </p:pic>
      <p:pic>
        <p:nvPicPr>
          <p:cNvPr id="51" name="Picture 50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950C6D5D-6CDF-49E6-B649-815848B71F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87" y="3213741"/>
            <a:ext cx="618392" cy="463794"/>
          </a:xfrm>
          <a:prstGeom prst="rect">
            <a:avLst/>
          </a:prstGeom>
        </p:spPr>
      </p:pic>
      <p:pic>
        <p:nvPicPr>
          <p:cNvPr id="55" name="Picture 54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FDBCF604-6F69-482A-9D2B-4C624508AD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43" y="2379774"/>
            <a:ext cx="665347" cy="49901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ED5D8F-F260-4DD5-8E0D-C8C3A037B81A}"/>
              </a:ext>
            </a:extLst>
          </p:cNvPr>
          <p:cNvSpPr/>
          <p:nvPr/>
        </p:nvSpPr>
        <p:spPr>
          <a:xfrm>
            <a:off x="1627068" y="2551309"/>
            <a:ext cx="328481" cy="153889"/>
          </a:xfrm>
          <a:prstGeom prst="rect">
            <a:avLst/>
          </a:prstGeom>
          <a:solidFill>
            <a:srgbClr val="ED3324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7573247-D26F-4F07-A6B9-05CC32E49595}"/>
              </a:ext>
            </a:extLst>
          </p:cNvPr>
          <p:cNvGrpSpPr/>
          <p:nvPr/>
        </p:nvGrpSpPr>
        <p:grpSpPr>
          <a:xfrm>
            <a:off x="1337527" y="2406096"/>
            <a:ext cx="572140" cy="480734"/>
            <a:chOff x="1337527" y="2406096"/>
            <a:chExt cx="572140" cy="480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2E7A99-3A12-4128-AD83-F6F12D1A454D}"/>
                </a:ext>
              </a:extLst>
            </p:cNvPr>
            <p:cNvSpPr/>
            <p:nvPr/>
          </p:nvSpPr>
          <p:spPr>
            <a:xfrm>
              <a:off x="1515331" y="2406096"/>
              <a:ext cx="290043" cy="480734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D495E5-8CCF-4AC5-95FB-745C7942F2D9}"/>
                </a:ext>
              </a:extLst>
            </p:cNvPr>
            <p:cNvCxnSpPr/>
            <p:nvPr/>
          </p:nvCxnSpPr>
          <p:spPr>
            <a:xfrm>
              <a:off x="1662218" y="2631362"/>
              <a:ext cx="242141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8E6BC6-E4F1-48E1-BA6A-A11230B76463}"/>
                </a:ext>
              </a:extLst>
            </p:cNvPr>
            <p:cNvCxnSpPr/>
            <p:nvPr/>
          </p:nvCxnSpPr>
          <p:spPr>
            <a:xfrm flipH="1">
              <a:off x="1842677" y="2631362"/>
              <a:ext cx="63911" cy="554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13E94F-0554-4BFD-BB87-6D64595BD2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5756" y="2579044"/>
              <a:ext cx="63911" cy="55411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68DD875-BDDB-4F70-8263-AF7023975D76}"/>
                </a:ext>
              </a:extLst>
            </p:cNvPr>
            <p:cNvCxnSpPr/>
            <p:nvPr/>
          </p:nvCxnSpPr>
          <p:spPr>
            <a:xfrm>
              <a:off x="1348855" y="2531968"/>
              <a:ext cx="13204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083464A-B96E-49A4-9372-3676B8A639C0}"/>
                </a:ext>
              </a:extLst>
            </p:cNvPr>
            <p:cNvCxnSpPr/>
            <p:nvPr/>
          </p:nvCxnSpPr>
          <p:spPr>
            <a:xfrm flipH="1">
              <a:off x="1450156" y="2529074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013E89D-E695-4CB8-8D8A-67F02875BF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8940" y="2505058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EDCEB2-1792-464E-AB14-BD92F5CF443E}"/>
                </a:ext>
              </a:extLst>
            </p:cNvPr>
            <p:cNvCxnSpPr/>
            <p:nvPr/>
          </p:nvCxnSpPr>
          <p:spPr>
            <a:xfrm>
              <a:off x="1337527" y="2645717"/>
              <a:ext cx="13204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1C3538-DDFF-474F-ABA9-7A399CA51C51}"/>
                </a:ext>
              </a:extLst>
            </p:cNvPr>
            <p:cNvCxnSpPr/>
            <p:nvPr/>
          </p:nvCxnSpPr>
          <p:spPr>
            <a:xfrm flipH="1">
              <a:off x="1438828" y="2642823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D3A7A4-B2CB-4001-B20B-8F7A76D354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7612" y="2618807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AF549B-6FBE-47A5-BCFB-6D77DC01496F}"/>
                </a:ext>
              </a:extLst>
            </p:cNvPr>
            <p:cNvCxnSpPr/>
            <p:nvPr/>
          </p:nvCxnSpPr>
          <p:spPr>
            <a:xfrm>
              <a:off x="1344008" y="2767891"/>
              <a:ext cx="13204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FADC699-7E5C-4E25-943C-4F5E09701D2E}"/>
                </a:ext>
              </a:extLst>
            </p:cNvPr>
            <p:cNvCxnSpPr/>
            <p:nvPr/>
          </p:nvCxnSpPr>
          <p:spPr>
            <a:xfrm flipH="1">
              <a:off x="1445309" y="2764997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1BCC388-DEA2-4E9D-B1D1-9E1AE6ED3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4093" y="2743875"/>
              <a:ext cx="34852" cy="28502"/>
            </a:xfrm>
            <a:prstGeom prst="line">
              <a:avLst/>
            </a:prstGeom>
            <a:noFill/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035555E6-947C-4F91-8AB0-CDB770E110E3}"/>
              </a:ext>
            </a:extLst>
          </p:cNvPr>
          <p:cNvSpPr/>
          <p:nvPr/>
        </p:nvSpPr>
        <p:spPr>
          <a:xfrm>
            <a:off x="737326" y="1250033"/>
            <a:ext cx="3370216" cy="4216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2">
                    <a:lumMod val="25000"/>
                  </a:schemeClr>
                </a:solidFill>
                <a:latin typeface="+mj-lt"/>
              </a:rPr>
              <a:t>SOFTWARE DELIVERY PERFORMANCE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613E72-9D88-461A-9277-DE2DAD5FF4C1}"/>
              </a:ext>
            </a:extLst>
          </p:cNvPr>
          <p:cNvSpPr/>
          <p:nvPr/>
        </p:nvSpPr>
        <p:spPr>
          <a:xfrm>
            <a:off x="4947098" y="1327351"/>
            <a:ext cx="3370215" cy="18950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2">
                    <a:lumMod val="25000"/>
                  </a:schemeClr>
                </a:solidFill>
                <a:latin typeface="+mj-lt"/>
              </a:rPr>
              <a:t>ORGANIZATIONAL</a:t>
            </a:r>
            <a:r>
              <a:rPr lang="en-US" sz="2400" b="1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1600" b="1">
                <a:solidFill>
                  <a:schemeClr val="bg2">
                    <a:lumMod val="25000"/>
                  </a:schemeClr>
                </a:solidFill>
                <a:latin typeface="+mj-lt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84113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13626" y="213165"/>
            <a:ext cx="7520160" cy="646331"/>
          </a:xfrm>
        </p:spPr>
        <p:txBody>
          <a:bodyPr/>
          <a:lstStyle/>
          <a:p>
            <a:r>
              <a:rPr lang="en-US"/>
              <a:t>Step 2 - Build Credibility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F6B9AB-4D2B-4BF9-9368-79B9E966DF90}"/>
              </a:ext>
            </a:extLst>
          </p:cNvPr>
          <p:cNvGrpSpPr/>
          <p:nvPr/>
        </p:nvGrpSpPr>
        <p:grpSpPr>
          <a:xfrm>
            <a:off x="716957" y="1461215"/>
            <a:ext cx="2092058" cy="2092058"/>
            <a:chOff x="3441488" y="3368173"/>
            <a:chExt cx="1423580" cy="14235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2CE7BA1-C4BF-4CBB-8FD1-7B7BD9147452}"/>
                </a:ext>
              </a:extLst>
            </p:cNvPr>
            <p:cNvSpPr/>
            <p:nvPr/>
          </p:nvSpPr>
          <p:spPr>
            <a:xfrm>
              <a:off x="3560413" y="3492182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F17285-47FA-4D6B-B74C-B60202739A7B}"/>
                </a:ext>
              </a:extLst>
            </p:cNvPr>
            <p:cNvSpPr/>
            <p:nvPr/>
          </p:nvSpPr>
          <p:spPr>
            <a:xfrm>
              <a:off x="3443456" y="3375224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E13C777C-D19B-4BC2-91CC-3065CD433067}"/>
                </a:ext>
              </a:extLst>
            </p:cNvPr>
            <p:cNvSpPr/>
            <p:nvPr/>
          </p:nvSpPr>
          <p:spPr>
            <a:xfrm>
              <a:off x="3442471" y="3369156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10F5ED0-7890-4BF9-8A17-52C31A9C5655}"/>
                </a:ext>
              </a:extLst>
            </p:cNvPr>
            <p:cNvSpPr/>
            <p:nvPr/>
          </p:nvSpPr>
          <p:spPr>
            <a:xfrm rot="10800000">
              <a:off x="3441488" y="3368173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2940CDE-9CD3-404D-A249-D4038420BAE0}"/>
                </a:ext>
              </a:extLst>
            </p:cNvPr>
            <p:cNvSpPr/>
            <p:nvPr/>
          </p:nvSpPr>
          <p:spPr>
            <a:xfrm>
              <a:off x="3521010" y="3452779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7EDED3-F552-48A8-B61A-800FFD29DB6C}"/>
              </a:ext>
            </a:extLst>
          </p:cNvPr>
          <p:cNvSpPr txBox="1"/>
          <p:nvPr/>
        </p:nvSpPr>
        <p:spPr>
          <a:xfrm>
            <a:off x="922475" y="2045579"/>
            <a:ext cx="168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OPERATE WITH AN ECONOMIC MINDSET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131796-3190-4F94-B28A-3CB809D18025}"/>
              </a:ext>
            </a:extLst>
          </p:cNvPr>
          <p:cNvGrpSpPr/>
          <p:nvPr/>
        </p:nvGrpSpPr>
        <p:grpSpPr>
          <a:xfrm>
            <a:off x="3525971" y="1482134"/>
            <a:ext cx="2092058" cy="2092058"/>
            <a:chOff x="3441488" y="3368173"/>
            <a:chExt cx="1423580" cy="142358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3F69D09-535B-44A6-9340-3EB5B22DB845}"/>
                </a:ext>
              </a:extLst>
            </p:cNvPr>
            <p:cNvSpPr/>
            <p:nvPr/>
          </p:nvSpPr>
          <p:spPr>
            <a:xfrm>
              <a:off x="3560413" y="3492182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656E28-7C8A-4AE8-8BC2-ADF14E53F5AC}"/>
                </a:ext>
              </a:extLst>
            </p:cNvPr>
            <p:cNvSpPr/>
            <p:nvPr/>
          </p:nvSpPr>
          <p:spPr>
            <a:xfrm>
              <a:off x="3443456" y="3375224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05FDDBC3-1CC7-4729-B79D-6F983E64A036}"/>
                </a:ext>
              </a:extLst>
            </p:cNvPr>
            <p:cNvSpPr/>
            <p:nvPr/>
          </p:nvSpPr>
          <p:spPr>
            <a:xfrm>
              <a:off x="3442471" y="3369156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AF3A823-D74A-4BE6-8C17-38E8794F092B}"/>
                </a:ext>
              </a:extLst>
            </p:cNvPr>
            <p:cNvSpPr/>
            <p:nvPr/>
          </p:nvSpPr>
          <p:spPr>
            <a:xfrm rot="10800000">
              <a:off x="3441488" y="3368173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F0B8925-761D-4AD1-8EB4-E13C94FA9892}"/>
                </a:ext>
              </a:extLst>
            </p:cNvPr>
            <p:cNvSpPr/>
            <p:nvPr/>
          </p:nvSpPr>
          <p:spPr>
            <a:xfrm>
              <a:off x="3521010" y="3452779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256D555-B385-4B78-BB0A-4C7560C8E6EA}"/>
              </a:ext>
            </a:extLst>
          </p:cNvPr>
          <p:cNvSpPr txBox="1"/>
          <p:nvPr/>
        </p:nvSpPr>
        <p:spPr>
          <a:xfrm>
            <a:off x="3728130" y="2204998"/>
            <a:ext cx="168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PRIORITIZE</a:t>
            </a:r>
          </a:p>
          <a:p>
            <a:pPr algn="ctr"/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INVESTMENTS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43383F-74DA-40A2-B32E-8D37882D8EA2}"/>
              </a:ext>
            </a:extLst>
          </p:cNvPr>
          <p:cNvGrpSpPr/>
          <p:nvPr/>
        </p:nvGrpSpPr>
        <p:grpSpPr>
          <a:xfrm>
            <a:off x="6334986" y="1504621"/>
            <a:ext cx="2092058" cy="2092058"/>
            <a:chOff x="3441488" y="3368173"/>
            <a:chExt cx="1423580" cy="142358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06214E-01D1-4C58-A1F2-429048C848FF}"/>
                </a:ext>
              </a:extLst>
            </p:cNvPr>
            <p:cNvSpPr/>
            <p:nvPr/>
          </p:nvSpPr>
          <p:spPr>
            <a:xfrm>
              <a:off x="3560413" y="3492182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5A6218-C0C1-4011-9F23-C5C4C4A4B8EC}"/>
                </a:ext>
              </a:extLst>
            </p:cNvPr>
            <p:cNvSpPr/>
            <p:nvPr/>
          </p:nvSpPr>
          <p:spPr>
            <a:xfrm>
              <a:off x="3443456" y="3375224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8287F50-E7F9-40AA-9315-849DC12A1DE3}"/>
                </a:ext>
              </a:extLst>
            </p:cNvPr>
            <p:cNvSpPr/>
            <p:nvPr/>
          </p:nvSpPr>
          <p:spPr>
            <a:xfrm>
              <a:off x="3442471" y="3369156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32FB755E-3051-40BB-929A-A6FE4ABB6916}"/>
                </a:ext>
              </a:extLst>
            </p:cNvPr>
            <p:cNvSpPr/>
            <p:nvPr/>
          </p:nvSpPr>
          <p:spPr>
            <a:xfrm rot="10800000">
              <a:off x="3441488" y="3368173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6DB3B0-7B48-4579-9112-7D08F71B48DF}"/>
                </a:ext>
              </a:extLst>
            </p:cNvPr>
            <p:cNvSpPr/>
            <p:nvPr/>
          </p:nvSpPr>
          <p:spPr>
            <a:xfrm>
              <a:off x="3521010" y="3452779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4804CFF-68D9-4427-AE0F-433161CEBA1E}"/>
              </a:ext>
            </a:extLst>
          </p:cNvPr>
          <p:cNvSpPr txBox="1"/>
          <p:nvPr/>
        </p:nvSpPr>
        <p:spPr>
          <a:xfrm>
            <a:off x="6537145" y="2227485"/>
            <a:ext cx="168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</a:rPr>
              <a:t>DELIVER ON COMMITMENTS</a:t>
            </a:r>
          </a:p>
        </p:txBody>
      </p:sp>
    </p:spTree>
    <p:extLst>
      <p:ext uri="{BB962C8B-B14F-4D97-AF65-F5344CB8AC3E}">
        <p14:creationId xmlns:p14="http://schemas.microsoft.com/office/powerpoint/2010/main" val="151322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AED5AC-7A12-4CE8-9169-C143D77C9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29712"/>
            <a:ext cx="7520160" cy="461665"/>
          </a:xfrm>
        </p:spPr>
        <p:txBody>
          <a:bodyPr/>
          <a:lstStyle/>
          <a:p>
            <a:r>
              <a:rPr lang="en-US" sz="2400"/>
              <a:t>Help We Are looking for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38ED-4A05-468B-940D-9E60B83C9D58}"/>
              </a:ext>
            </a:extLst>
          </p:cNvPr>
          <p:cNvSpPr txBox="1"/>
          <p:nvPr/>
        </p:nvSpPr>
        <p:spPr>
          <a:xfrm flipH="1">
            <a:off x="-22432" y="1155560"/>
            <a:ext cx="9166432" cy="305469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US"/>
            </a:defPPr>
            <a:lvl1pPr indent="0" algn="ctr" defTabSz="457200">
              <a:lnSpc>
                <a:spcPct val="70000"/>
              </a:lnSpc>
              <a:spcBef>
                <a:spcPts val="200"/>
              </a:spcBef>
              <a:buClr>
                <a:schemeClr val="tx2"/>
              </a:buClr>
              <a:buFont typeface="Wingdings" charset="2"/>
              <a:buNone/>
              <a:defRPr sz="2400" b="1" cap="all" baseline="0">
                <a:solidFill>
                  <a:schemeClr val="accent1"/>
                </a:solidFill>
                <a:latin typeface="Franklin Gothic Medium Cond" charset="0"/>
                <a:ea typeface="Verdana" charset="0"/>
                <a:cs typeface="Verdana" charset="0"/>
              </a:defRPr>
            </a:lvl1pPr>
            <a:lvl2pPr indent="0" defTabSz="457200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20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indent="0" defTabSz="457200">
              <a:spcBef>
                <a:spcPct val="20000"/>
              </a:spcBef>
              <a:buClr>
                <a:schemeClr val="tx2"/>
              </a:buClr>
              <a:buFont typeface="Lucida Grande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indent="0" defTabSz="457200">
              <a:spcBef>
                <a:spcPct val="20000"/>
              </a:spcBef>
              <a:buClr>
                <a:schemeClr val="tx2"/>
              </a:buClr>
              <a:buFont typeface="Courier New"/>
              <a:buNone/>
              <a:defRPr sz="1600">
                <a:solidFill>
                  <a:schemeClr val="bg2">
                    <a:lumMod val="1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628900" indent="-342900" defTabSz="4572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>
              <a:lnSpc>
                <a:spcPct val="100000"/>
              </a:lnSpc>
            </a:pPr>
            <a:r>
              <a:rPr lang="en-US" sz="3200" cap="none" dirty="0">
                <a:solidFill>
                  <a:schemeClr val="bg2">
                    <a:lumMod val="10000"/>
                  </a:schemeClr>
                </a:solidFill>
              </a:rPr>
              <a:t>Extending DevOps to Client Projects</a:t>
            </a:r>
          </a:p>
          <a:p>
            <a:pPr>
              <a:lnSpc>
                <a:spcPct val="100000"/>
              </a:lnSpc>
            </a:pPr>
            <a:endParaRPr lang="en-US" sz="3200" cap="none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cap="none" dirty="0">
                <a:solidFill>
                  <a:schemeClr val="bg2">
                    <a:lumMod val="10000"/>
                  </a:schemeClr>
                </a:solidFill>
              </a:rPr>
              <a:t>Addressing Architecture and Skill Bottlenecks</a:t>
            </a:r>
          </a:p>
          <a:p>
            <a:pPr>
              <a:lnSpc>
                <a:spcPct val="100000"/>
              </a:lnSpc>
            </a:pPr>
            <a:endParaRPr lang="en-US" sz="3200" cap="none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cap="none" dirty="0">
                <a:solidFill>
                  <a:schemeClr val="bg2">
                    <a:lumMod val="10000"/>
                  </a:schemeClr>
                </a:solidFill>
              </a:rPr>
              <a:t>Building More Fungible (Cross-Skilled) Teams</a:t>
            </a:r>
          </a:p>
          <a:p>
            <a:pPr>
              <a:lnSpc>
                <a:spcPct val="100000"/>
              </a:lnSpc>
            </a:pPr>
            <a:endParaRPr lang="en-US" sz="3200" cap="none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3200" cap="none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19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13626" y="213165"/>
            <a:ext cx="7520160" cy="646331"/>
          </a:xfrm>
        </p:spPr>
        <p:txBody>
          <a:bodyPr/>
          <a:lstStyle/>
          <a:p>
            <a:r>
              <a:rPr lang="en-US"/>
              <a:t>THANKS</a:t>
            </a:r>
          </a:p>
        </p:txBody>
      </p:sp>
      <p:pic>
        <p:nvPicPr>
          <p:cNvPr id="12" name="Picture 11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E2405A5-0262-4EDA-91D1-C89FDDC0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31449" r="4103" b="18693"/>
          <a:stretch/>
        </p:blipFill>
        <p:spPr>
          <a:xfrm>
            <a:off x="262005" y="2631494"/>
            <a:ext cx="5083718" cy="1552719"/>
          </a:xfrm>
          <a:prstGeom prst="rect">
            <a:avLst/>
          </a:prstGeom>
        </p:spPr>
      </p:pic>
      <p:pic>
        <p:nvPicPr>
          <p:cNvPr id="4" name="Picture 3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A4192CEA-F8A3-4852-92AA-B5FD7BF2A7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73" b="99818" l="1770" r="95354">
                        <a14:foregroundMark x1="41593" y1="86909" x2="41593" y2="86909"/>
                        <a14:foregroundMark x1="79646" y1="88182" x2="73230" y2="69818"/>
                        <a14:foregroundMark x1="73230" y1="69818" x2="52212" y2="61091"/>
                        <a14:foregroundMark x1="52212" y1="61091" x2="30973" y2="61818"/>
                        <a14:foregroundMark x1="30973" y1="61818" x2="12389" y2="69818"/>
                        <a14:foregroundMark x1="12389" y1="69818" x2="1991" y2="80727"/>
                        <a14:foregroundMark x1="1991" y1="80727" x2="3097" y2="86182"/>
                        <a14:foregroundMark x1="88717" y1="94545" x2="9292" y2="98000"/>
                        <a14:foregroundMark x1="56195" y1="9273" x2="47124" y2="9636"/>
                        <a14:foregroundMark x1="94469" y1="87636" x2="95354" y2="99818"/>
                      </a14:backgroundRemoval>
                    </a14:imgEffect>
                    <a14:imgEffect>
                      <a14:brightnessContrast bright="2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70" t="2054" r="11751" b="16600"/>
          <a:stretch/>
        </p:blipFill>
        <p:spPr>
          <a:xfrm>
            <a:off x="1712457" y="1095951"/>
            <a:ext cx="932820" cy="1199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7133D-4523-43A0-BE6C-6B87EC266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76" b="97581" l="1014" r="96622">
                        <a14:foregroundMark x1="3378" y1="86559" x2="26014" y2="83333"/>
                        <a14:foregroundMark x1="26014" y1="83333" x2="64527" y2="88172"/>
                        <a14:foregroundMark x1="64527" y1="88172" x2="96622" y2="96774"/>
                        <a14:foregroundMark x1="10473" y1="96237" x2="50000" y2="99462"/>
                        <a14:foregroundMark x1="50000" y1="99462" x2="79054" y2="94892"/>
                        <a14:foregroundMark x1="79054" y1="94892" x2="61149" y2="96505"/>
                        <a14:foregroundMark x1="61149" y1="96505" x2="59122" y2="98118"/>
                        <a14:foregroundMark x1="12500" y1="74462" x2="1351" y2="92473"/>
                        <a14:foregroundMark x1="67230" y1="5914" x2="54730" y2="537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20000" contrast="15000"/>
                    </a14:imgEffect>
                  </a14:imgLayer>
                </a14:imgProps>
              </a:ext>
            </a:extLst>
          </a:blip>
          <a:srcRect b="5446"/>
          <a:stretch/>
        </p:blipFill>
        <p:spPr>
          <a:xfrm>
            <a:off x="4352638" y="1208073"/>
            <a:ext cx="935192" cy="1111307"/>
          </a:xfrm>
          <a:prstGeom prst="rect">
            <a:avLst/>
          </a:prstGeom>
        </p:spPr>
      </p:pic>
      <p:pic>
        <p:nvPicPr>
          <p:cNvPr id="6" name="Picture 5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6B81EE7-C767-4B98-9376-D276427B2F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18" b="97048" l="2169" r="98313">
                        <a14:foregroundMark x1="31807" y1="73616" x2="16145" y2="81550"/>
                        <a14:foregroundMark x1="16145" y1="81550" x2="2169" y2="95572"/>
                        <a14:foregroundMark x1="69639" y1="66236" x2="71325" y2="81550"/>
                        <a14:foregroundMark x1="71325" y1="81550" x2="91566" y2="84133"/>
                        <a14:foregroundMark x1="91566" y1="84133" x2="80964" y2="97048"/>
                        <a14:foregroundMark x1="80964" y1="97048" x2="21928" y2="91882"/>
                        <a14:foregroundMark x1="47711" y1="8672" x2="47711" y2="8672"/>
                        <a14:foregroundMark x1="39036" y1="43358" x2="39036" y2="43358"/>
                        <a14:foregroundMark x1="94458" y1="81365" x2="94458" y2="81365"/>
                        <a14:foregroundMark x1="98554" y1="83764" x2="98554" y2="83764"/>
                        <a14:foregroundMark x1="50120" y1="8118" x2="50120" y2="8118"/>
                        <a14:foregroundMark x1="29157" y1="53137" x2="29157" y2="53137"/>
                        <a14:backgroundMark x1="70843" y1="59963" x2="70843" y2="59963"/>
                        <a14:backgroundMark x1="78313" y1="50369" x2="78313" y2="50369"/>
                        <a14:backgroundMark x1="80723" y1="37085" x2="80723" y2="37085"/>
                        <a14:backgroundMark x1="25783" y1="52214" x2="25783" y2="52214"/>
                      </a14:backgroundRemoval>
                    </a14:imgEffect>
                    <a14:imgEffect>
                      <a14:brightnessContrast bright="24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60"/>
          <a:stretch/>
        </p:blipFill>
        <p:spPr>
          <a:xfrm>
            <a:off x="3407646" y="1122612"/>
            <a:ext cx="974558" cy="1199475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C77EBFA-1885-425E-B945-2FA1077F8B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62" b="99629" l="480" r="99520">
                        <a14:foregroundMark x1="54676" y1="59555" x2="40288" y2="55659"/>
                        <a14:foregroundMark x1="13189" y1="94620" x2="58993" y2="93506"/>
                        <a14:foregroundMark x1="58993" y1="93506" x2="78897" y2="94434"/>
                        <a14:foregroundMark x1="78897" y1="94434" x2="85851" y2="94249"/>
                        <a14:foregroundMark x1="7194" y1="92764" x2="27338" y2="99814"/>
                        <a14:foregroundMark x1="27338" y1="99814" x2="67866" y2="97588"/>
                        <a14:foregroundMark x1="67866" y1="97588" x2="81295" y2="97588"/>
                        <a14:foregroundMark x1="5516" y1="91095" x2="719" y2="92208"/>
                        <a14:foregroundMark x1="93285" y1="82189" x2="99281" y2="99814"/>
                        <a14:foregroundMark x1="99281" y1="99814" x2="99281" y2="99814"/>
                        <a14:foregroundMark x1="95444" y1="79777" x2="99520" y2="89239"/>
                        <a14:foregroundMark x1="53237" y1="10204" x2="34532" y2="15213"/>
                        <a14:foregroundMark x1="34532" y1="15213" x2="29976" y2="18367"/>
                      </a14:backgroundRemoval>
                    </a14:imgEffect>
                    <a14:imgEffect>
                      <a14:brightnessContrast bright="2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363" y="1091044"/>
            <a:ext cx="932820" cy="1205731"/>
          </a:xfrm>
          <a:prstGeom prst="rect">
            <a:avLst/>
          </a:prstGeom>
        </p:spPr>
      </p:pic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9E69F4E-B43D-4D5A-9BA1-96F4ED5E24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555" b="99818" l="1595" r="92483">
                        <a14:foregroundMark x1="47608" y1="52920" x2="45330" y2="83212"/>
                        <a14:foregroundMark x1="45330" y1="83212" x2="48519" y2="99818"/>
                        <a14:foregroundMark x1="72210" y1="64234" x2="72210" y2="64234"/>
                        <a14:foregroundMark x1="79727" y1="93613" x2="79727" y2="93613"/>
                        <a14:foregroundMark x1="92483" y1="98358" x2="71526" y2="90511"/>
                        <a14:foregroundMark x1="71526" y1="90511" x2="54214" y2="89234"/>
                        <a14:foregroundMark x1="3645" y1="97263" x2="2050" y2="86679"/>
                        <a14:foregroundMark x1="66515" y1="90146" x2="46925" y2="93613"/>
                        <a14:foregroundMark x1="57175" y1="41058" x2="57403" y2="56752"/>
                        <a14:foregroundMark x1="64920" y1="11679" x2="47380" y2="7299"/>
                        <a14:foregroundMark x1="47380" y1="7299" x2="45103" y2="7482"/>
                        <a14:foregroundMark x1="45103" y1="29927" x2="42369" y2="45620"/>
                        <a14:foregroundMark x1="58087" y1="6752" x2="69248" y2="14234"/>
                        <a14:foregroundMark x1="76082" y1="13321" x2="57403" y2="5292"/>
                        <a14:foregroundMark x1="57403" y1="5292" x2="38269" y2="7664"/>
                        <a14:foregroundMark x1="38269" y1="7664" x2="25513" y2="15511"/>
                        <a14:foregroundMark x1="80410" y1="36861" x2="79954" y2="22993"/>
                        <a14:foregroundMark x1="79954" y1="22993" x2="73349" y2="11861"/>
                        <a14:foregroundMark x1="53759" y1="2555" x2="45786" y2="2737"/>
                        <a14:foregroundMark x1="75626" y1="12774" x2="71526" y2="7482"/>
                        <a14:foregroundMark x1="80866" y1="29197" x2="78815" y2="14416"/>
                        <a14:foregroundMark x1="78815" y1="14416" x2="70159" y2="10401"/>
                        <a14:foregroundMark x1="76310" y1="14051" x2="74715" y2="14599"/>
                        <a14:foregroundMark x1="27107" y1="64964" x2="27107" y2="64964"/>
                        <a14:foregroundMark x1="30068" y1="67518" x2="28246" y2="65876"/>
                        <a14:foregroundMark x1="77648" y1="60584" x2="78588" y2="58577"/>
                        <a14:foregroundMark x1="77392" y1="61131" x2="77648" y2="60584"/>
                        <a14:foregroundMark x1="77306" y1="61314" x2="77392" y2="61131"/>
                        <a14:foregroundMark x1="77221" y1="61496" x2="77306" y2="61314"/>
                        <a14:foregroundMark x1="78051" y1="61314" x2="78168" y2="61537"/>
                        <a14:foregroundMark x1="77955" y1="61131" x2="78051" y2="61314"/>
                        <a14:foregroundMark x1="77669" y1="60584" x2="77955" y2="61131"/>
                        <a14:foregroundMark x1="75854" y1="57117" x2="77669" y2="60584"/>
                        <a14:backgroundMark x1="77677" y1="62774" x2="77677" y2="62774"/>
                        <a14:backgroundMark x1="78815" y1="61861" x2="78815" y2="61861"/>
                        <a14:backgroundMark x1="77904" y1="62226" x2="77904" y2="62226"/>
                        <a14:backgroundMark x1="79043" y1="62774" x2="79043" y2="62774"/>
                        <a14:backgroundMark x1="77904" y1="62409" x2="77904" y2="62409"/>
                        <a14:backgroundMark x1="78588" y1="62226" x2="78588" y2="62226"/>
                        <a14:backgroundMark x1="78360" y1="62774" x2="78360" y2="62774"/>
                        <a14:backgroundMark x1="78360" y1="62774" x2="78360" y2="62774"/>
                        <a14:backgroundMark x1="77221" y1="63504" x2="79727" y2="60219"/>
                        <a14:backgroundMark x1="77449" y1="62774" x2="80638" y2="59854"/>
                        <a14:backgroundMark x1="78588" y1="61131" x2="78588" y2="61131"/>
                        <a14:backgroundMark x1="78132" y1="60584" x2="78132" y2="60584"/>
                        <a14:backgroundMark x1="77904" y1="62044" x2="77904" y2="62044"/>
                        <a14:backgroundMark x1="78132" y1="61496" x2="78132" y2="61496"/>
                        <a14:backgroundMark x1="78132" y1="61496" x2="78132" y2="61496"/>
                        <a14:backgroundMark x1="77677" y1="61314" x2="77677" y2="61314"/>
                        <a14:backgroundMark x1="78132" y1="61131" x2="78132" y2="61131"/>
                        <a14:backgroundMark x1="78588" y1="61496" x2="78588" y2="61496"/>
                        <a14:backgroundMark x1="77904" y1="62044" x2="77904" y2="62044"/>
                        <a14:backgroundMark x1="78132" y1="61861" x2="78132" y2="61861"/>
                        <a14:backgroundMark x1="5923" y1="22628" x2="5923" y2="22628"/>
                        <a14:backgroundMark x1="11162" y1="67883" x2="228" y2="21350"/>
                      </a14:backgroundRemoval>
                    </a14:imgEffect>
                    <a14:imgEffect>
                      <a14:brightnessContrast bright="2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77" y="1208074"/>
            <a:ext cx="890262" cy="1111306"/>
          </a:xfrm>
          <a:prstGeom prst="rect">
            <a:avLst/>
          </a:prstGeom>
        </p:spPr>
      </p:pic>
      <p:pic>
        <p:nvPicPr>
          <p:cNvPr id="10" name="Picture 9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9C63723-437E-4C2C-B0DE-DA467B1CB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814">
            <a:off x="5659235" y="2481510"/>
            <a:ext cx="2919728" cy="1779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77C5A-C247-4224-8A36-0B9F00CC09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67" b="99733" l="6689" r="97993">
                        <a14:foregroundMark x1="70234" y1="73067" x2="82609" y2="87733"/>
                        <a14:foregroundMark x1="31438" y1="65600" x2="15385" y2="73867"/>
                        <a14:foregroundMark x1="15385" y1="73867" x2="12040" y2="96533"/>
                        <a14:foregroundMark x1="75251" y1="58400" x2="94649" y2="86667"/>
                        <a14:foregroundMark x1="94649" y1="86667" x2="75920" y2="94133"/>
                        <a14:foregroundMark x1="75920" y1="94133" x2="57525" y2="94133"/>
                        <a14:foregroundMark x1="57525" y1="94133" x2="75251" y2="60800"/>
                        <a14:foregroundMark x1="96990" y1="73600" x2="91973" y2="93333"/>
                        <a14:foregroundMark x1="91973" y1="93333" x2="15050" y2="97867"/>
                        <a14:foregroundMark x1="15050" y1="97867" x2="7023" y2="84800"/>
                        <a14:foregroundMark x1="7023" y1="84800" x2="6689" y2="82667"/>
                        <a14:foregroundMark x1="98997" y1="74400" x2="97993" y2="96800"/>
                        <a14:foregroundMark x1="97993" y1="96800" x2="7023" y2="99733"/>
                        <a14:foregroundMark x1="57191" y1="10667" x2="47492" y2="9867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" contrast="35000"/>
                    </a14:imgEffect>
                  </a14:imgLayer>
                </a14:imgProps>
              </a:ext>
            </a:extLst>
          </a:blip>
          <a:srcRect l="6494" r="8480" b="21024"/>
          <a:stretch/>
        </p:blipFill>
        <p:spPr>
          <a:xfrm>
            <a:off x="6083979" y="1096488"/>
            <a:ext cx="1049739" cy="12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8FD9A-BA2C-45EF-B265-9A4F1079EA23}"/>
              </a:ext>
            </a:extLst>
          </p:cNvPr>
          <p:cNvSpPr txBox="1"/>
          <p:nvPr/>
        </p:nvSpPr>
        <p:spPr>
          <a:xfrm>
            <a:off x="275771" y="748769"/>
            <a:ext cx="4572000" cy="993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Ken Kennedy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EVP and President, Technology &amp; Product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Phone: +1 312 660 5660  </a:t>
            </a:r>
            <a:r>
              <a:rPr lang="en-US" sz="1200">
                <a:solidFill>
                  <a:srgbClr val="EE35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1200">
                <a:solidFill>
                  <a:srgbClr val="111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ken.kennedy@csgi.com</a:t>
            </a:r>
            <a:endParaRPr lang="en-US" sz="1200">
              <a:solidFill>
                <a:srgbClr val="111B1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01C6B-6785-422F-A124-27833FCACB18}"/>
              </a:ext>
            </a:extLst>
          </p:cNvPr>
          <p:cNvSpPr txBox="1"/>
          <p:nvPr/>
        </p:nvSpPr>
        <p:spPr>
          <a:xfrm>
            <a:off x="275771" y="1859112"/>
            <a:ext cx="4572000" cy="1231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Scott Prugh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Chief Architect and SVP Engineering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Phone: +1 312 660 5661  </a:t>
            </a:r>
            <a:r>
              <a:rPr lang="en-US" sz="1200">
                <a:solidFill>
                  <a:srgbClr val="EE352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1200">
                <a:solidFill>
                  <a:srgbClr val="111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scott.prugh@csgi.com</a:t>
            </a:r>
          </a:p>
          <a:p>
            <a:pPr marL="0" marR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200">
                <a:solidFill>
                  <a:srgbClr val="111B1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Twitter:  @ScottPrugh</a:t>
            </a:r>
            <a:endParaRPr lang="en-US" sz="1200">
              <a:solidFill>
                <a:srgbClr val="111B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5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3F3A633-7E7F-FA42-A93F-1C8DA2E95974}"/>
              </a:ext>
            </a:extLst>
          </p:cNvPr>
          <p:cNvSpPr/>
          <p:nvPr/>
        </p:nvSpPr>
        <p:spPr>
          <a:xfrm>
            <a:off x="4691774" y="1619859"/>
            <a:ext cx="1851660" cy="9374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49" name="Picture 1" descr="cid:image010.png@01D5C7CE.AE72B0C0">
            <a:extLst>
              <a:ext uri="{FF2B5EF4-FFF2-40B4-BE49-F238E27FC236}">
                <a16:creationId xmlns:a16="http://schemas.microsoft.com/office/drawing/2014/main" id="{AB87EE8A-2EDB-46DF-AE94-9E0D8299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9370" y="1816386"/>
            <a:ext cx="1841214" cy="184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7AB19-84DA-44BB-8463-8730350CC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72" y="1317230"/>
            <a:ext cx="4860907" cy="3201795"/>
          </a:xfrm>
          <a:prstGeom prst="rect">
            <a:avLst/>
          </a:prstGeom>
        </p:spPr>
      </p:pic>
      <p:sp>
        <p:nvSpPr>
          <p:cNvPr id="190" name="Text Placeholder 5">
            <a:extLst>
              <a:ext uri="{FF2B5EF4-FFF2-40B4-BE49-F238E27FC236}">
                <a16:creationId xmlns:a16="http://schemas.microsoft.com/office/drawing/2014/main" id="{83980FB6-85DC-46FB-BFD7-7D77569025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62" y="433094"/>
            <a:ext cx="8065276" cy="646331"/>
          </a:xfrm>
        </p:spPr>
        <p:txBody>
          <a:bodyPr/>
          <a:lstStyle/>
          <a:p>
            <a:r>
              <a:rPr lang="en-US" dirty="0"/>
              <a:t>CSG Solutions</a:t>
            </a:r>
          </a:p>
        </p:txBody>
      </p:sp>
    </p:spTree>
    <p:extLst>
      <p:ext uri="{BB962C8B-B14F-4D97-AF65-F5344CB8AC3E}">
        <p14:creationId xmlns:p14="http://schemas.microsoft.com/office/powerpoint/2010/main" val="38153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FB9E33-AB32-4C0C-81D2-4FABF35E2E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600"/>
              <a:t>Our Journey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C5B5F1-45FC-4E6D-9859-888FC4F290FE}"/>
              </a:ext>
            </a:extLst>
          </p:cNvPr>
          <p:cNvSpPr/>
          <p:nvPr/>
        </p:nvSpPr>
        <p:spPr>
          <a:xfrm>
            <a:off x="406439" y="2941803"/>
            <a:ext cx="1605178" cy="698070"/>
          </a:xfrm>
          <a:prstGeom prst="rect">
            <a:avLst/>
          </a:prstGeom>
          <a:noFill/>
        </p:spPr>
        <p:txBody>
          <a:bodyPr wrap="square" tIns="182880">
            <a:noAutofit/>
          </a:bodyPr>
          <a:lstStyle/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Created accountable, cross-functional,</a:t>
            </a:r>
            <a:br>
              <a:rPr lang="en-AU" sz="1000">
                <a:solidFill>
                  <a:schemeClr val="bg2">
                    <a:lumMod val="10000"/>
                  </a:schemeClr>
                </a:solidFill>
              </a:rPr>
            </a:br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high-performing teams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0C36FB-FD81-42DE-931E-69B88F4B5839}"/>
              </a:ext>
            </a:extLst>
          </p:cNvPr>
          <p:cNvSpPr/>
          <p:nvPr/>
        </p:nvSpPr>
        <p:spPr>
          <a:xfrm>
            <a:off x="614064" y="1509819"/>
            <a:ext cx="1181631" cy="118163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1B497-3CC0-4001-932F-E26F4D034351}"/>
              </a:ext>
            </a:extLst>
          </p:cNvPr>
          <p:cNvSpPr/>
          <p:nvPr/>
        </p:nvSpPr>
        <p:spPr>
          <a:xfrm>
            <a:off x="497107" y="1392861"/>
            <a:ext cx="1415546" cy="1415546"/>
          </a:xfrm>
          <a:prstGeom prst="ellipse">
            <a:avLst/>
          </a:prstGeom>
          <a:noFill/>
          <a:ln w="98425">
            <a:solidFill>
              <a:schemeClr val="bg1">
                <a:alpha val="7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79F96EE-CC98-415E-8039-635F8164AD02}"/>
              </a:ext>
            </a:extLst>
          </p:cNvPr>
          <p:cNvSpPr/>
          <p:nvPr/>
        </p:nvSpPr>
        <p:spPr>
          <a:xfrm>
            <a:off x="496122" y="1386793"/>
            <a:ext cx="1421614" cy="1421614"/>
          </a:xfrm>
          <a:prstGeom prst="arc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997E94E-4F9E-40ED-8316-10761A1C61A2}"/>
              </a:ext>
            </a:extLst>
          </p:cNvPr>
          <p:cNvSpPr/>
          <p:nvPr/>
        </p:nvSpPr>
        <p:spPr>
          <a:xfrm rot="10800000">
            <a:off x="495139" y="1385810"/>
            <a:ext cx="1423580" cy="1423580"/>
          </a:xfrm>
          <a:prstGeom prst="arc">
            <a:avLst/>
          </a:prstGeom>
          <a:ln w="44450">
            <a:solidFill>
              <a:schemeClr val="tx1">
                <a:alpha val="66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3A3A9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76CDB0-15B2-4C17-94CD-F6030F29E75A}"/>
              </a:ext>
            </a:extLst>
          </p:cNvPr>
          <p:cNvSpPr/>
          <p:nvPr/>
        </p:nvSpPr>
        <p:spPr>
          <a:xfrm>
            <a:off x="574661" y="1470416"/>
            <a:ext cx="1260437" cy="1260437"/>
          </a:xfrm>
          <a:prstGeom prst="ellipse">
            <a:avLst/>
          </a:prstGeom>
          <a:noFill/>
          <a:ln w="222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F6F0A4-EEB5-45F4-B462-79C1922A4DDD}"/>
              </a:ext>
            </a:extLst>
          </p:cNvPr>
          <p:cNvSpPr/>
          <p:nvPr/>
        </p:nvSpPr>
        <p:spPr>
          <a:xfrm>
            <a:off x="5510666" y="2944384"/>
            <a:ext cx="1447964" cy="1068718"/>
          </a:xfrm>
          <a:prstGeom prst="rect">
            <a:avLst/>
          </a:prstGeom>
          <a:noFill/>
        </p:spPr>
        <p:txBody>
          <a:bodyPr wrap="square" tIns="182880">
            <a:noAutofit/>
          </a:bodyPr>
          <a:lstStyle/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Achieved faster throughput and significantly improved quality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34744DF-79EF-4254-9912-7ECF130B31E8}"/>
              </a:ext>
            </a:extLst>
          </p:cNvPr>
          <p:cNvSpPr/>
          <p:nvPr/>
        </p:nvSpPr>
        <p:spPr>
          <a:xfrm>
            <a:off x="3623592" y="2951364"/>
            <a:ext cx="1879915" cy="713008"/>
          </a:xfrm>
          <a:prstGeom prst="rect">
            <a:avLst/>
          </a:prstGeom>
          <a:noFill/>
        </p:spPr>
        <p:txBody>
          <a:bodyPr wrap="square" tIns="182880">
            <a:noAutofit/>
          </a:bodyPr>
          <a:lstStyle/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Invested in</a:t>
            </a:r>
          </a:p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automation &amp; technology modernization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F822F4C-1C25-4239-A382-57D2534A1173}"/>
              </a:ext>
            </a:extLst>
          </p:cNvPr>
          <p:cNvSpPr/>
          <p:nvPr/>
        </p:nvSpPr>
        <p:spPr>
          <a:xfrm>
            <a:off x="2074955" y="2952348"/>
            <a:ext cx="1605178" cy="813165"/>
          </a:xfrm>
          <a:prstGeom prst="rect">
            <a:avLst/>
          </a:prstGeom>
          <a:noFill/>
        </p:spPr>
        <p:txBody>
          <a:bodyPr wrap="square" tIns="182880">
            <a:noAutofit/>
          </a:bodyPr>
          <a:lstStyle/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Introduced</a:t>
            </a:r>
            <a:br>
              <a:rPr lang="en-AU" sz="1000">
                <a:solidFill>
                  <a:schemeClr val="bg2">
                    <a:lumMod val="10000"/>
                  </a:schemeClr>
                </a:solidFill>
              </a:rPr>
            </a:br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Lean Portfolio Mgmt. with emphasis on value delivered &amp; flow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F25953A-1B16-460F-8025-4B12145A4BB7}"/>
              </a:ext>
            </a:extLst>
          </p:cNvPr>
          <p:cNvSpPr/>
          <p:nvPr/>
        </p:nvSpPr>
        <p:spPr>
          <a:xfrm>
            <a:off x="7017949" y="2944384"/>
            <a:ext cx="1782652" cy="1068718"/>
          </a:xfrm>
          <a:prstGeom prst="rect">
            <a:avLst/>
          </a:prstGeom>
          <a:noFill/>
        </p:spPr>
        <p:txBody>
          <a:bodyPr wrap="square" tIns="182880">
            <a:noAutofit/>
          </a:bodyPr>
          <a:lstStyle/>
          <a:p>
            <a:pPr algn="ctr"/>
            <a:r>
              <a:rPr lang="en-AU" sz="1000">
                <a:solidFill>
                  <a:schemeClr val="bg2">
                    <a:lumMod val="10000"/>
                  </a:schemeClr>
                </a:solidFill>
              </a:rPr>
              <a:t>Fostered a culture of continuous improvement and learning</a:t>
            </a: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21140E5-7325-41F4-87FD-4C0FAF4514DE}"/>
              </a:ext>
            </a:extLst>
          </p:cNvPr>
          <p:cNvGrpSpPr/>
          <p:nvPr/>
        </p:nvGrpSpPr>
        <p:grpSpPr>
          <a:xfrm>
            <a:off x="5523022" y="1385810"/>
            <a:ext cx="1423580" cy="1423580"/>
            <a:chOff x="5523022" y="1385810"/>
            <a:chExt cx="1423580" cy="14235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CA37672-4D50-49B9-945B-F082153325DA}"/>
                </a:ext>
              </a:extLst>
            </p:cNvPr>
            <p:cNvSpPr/>
            <p:nvPr/>
          </p:nvSpPr>
          <p:spPr>
            <a:xfrm>
              <a:off x="5641947" y="1509819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25F5967-9F88-412A-954C-11BEA4DDAB12}"/>
                </a:ext>
              </a:extLst>
            </p:cNvPr>
            <p:cNvSpPr/>
            <p:nvPr/>
          </p:nvSpPr>
          <p:spPr>
            <a:xfrm>
              <a:off x="5524990" y="1392861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B84C071-96B8-4FD2-B683-BF68A3827B4F}"/>
                </a:ext>
              </a:extLst>
            </p:cNvPr>
            <p:cNvSpPr/>
            <p:nvPr/>
          </p:nvSpPr>
          <p:spPr>
            <a:xfrm>
              <a:off x="5524005" y="1386793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2556C8B3-708D-4734-89EE-2A894C6687AE}"/>
                </a:ext>
              </a:extLst>
            </p:cNvPr>
            <p:cNvSpPr/>
            <p:nvPr/>
          </p:nvSpPr>
          <p:spPr>
            <a:xfrm rot="10800000">
              <a:off x="5523022" y="1385810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59DFB1D-B891-4867-9B73-7222DF5C2DC8}"/>
                </a:ext>
              </a:extLst>
            </p:cNvPr>
            <p:cNvSpPr/>
            <p:nvPr/>
          </p:nvSpPr>
          <p:spPr>
            <a:xfrm>
              <a:off x="5602544" y="1470416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272" name="Picture 27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997EE51-655E-4569-BBB2-6E1C5F96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651" y="1694485"/>
              <a:ext cx="1018221" cy="763666"/>
            </a:xfrm>
            <a:prstGeom prst="rect">
              <a:avLst/>
            </a:prstGeom>
          </p:spPr>
        </p:pic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F4654A1-7A45-4525-B253-827446491583}"/>
              </a:ext>
            </a:extLst>
          </p:cNvPr>
          <p:cNvGrpSpPr/>
          <p:nvPr/>
        </p:nvGrpSpPr>
        <p:grpSpPr>
          <a:xfrm>
            <a:off x="7198983" y="1385810"/>
            <a:ext cx="1423580" cy="1423580"/>
            <a:chOff x="7198983" y="1385810"/>
            <a:chExt cx="1423580" cy="1423580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7DA086B-0D2C-4249-83B4-21388587C3AF}"/>
                </a:ext>
              </a:extLst>
            </p:cNvPr>
            <p:cNvSpPr/>
            <p:nvPr/>
          </p:nvSpPr>
          <p:spPr>
            <a:xfrm>
              <a:off x="7317908" y="1509819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03F6056-5D52-4936-8D86-CE92804E9CA8}"/>
                </a:ext>
              </a:extLst>
            </p:cNvPr>
            <p:cNvSpPr/>
            <p:nvPr/>
          </p:nvSpPr>
          <p:spPr>
            <a:xfrm>
              <a:off x="7200951" y="1392861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01E81F7A-E159-4920-B929-A5424E9C051B}"/>
                </a:ext>
              </a:extLst>
            </p:cNvPr>
            <p:cNvSpPr/>
            <p:nvPr/>
          </p:nvSpPr>
          <p:spPr>
            <a:xfrm>
              <a:off x="7199966" y="1386793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ACF389FD-A33A-43AF-B515-5B238DA99B54}"/>
                </a:ext>
              </a:extLst>
            </p:cNvPr>
            <p:cNvSpPr/>
            <p:nvPr/>
          </p:nvSpPr>
          <p:spPr>
            <a:xfrm rot="10800000">
              <a:off x="7198983" y="1385810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32732C7-E8FC-4612-8E51-A35DD24D9CDA}"/>
                </a:ext>
              </a:extLst>
            </p:cNvPr>
            <p:cNvSpPr/>
            <p:nvPr/>
          </p:nvSpPr>
          <p:spPr>
            <a:xfrm>
              <a:off x="7278505" y="1470416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274" name="Picture 27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EAFC776-100A-495B-B4F0-5CB278F4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851" y="1692965"/>
              <a:ext cx="1076972" cy="807729"/>
            </a:xfrm>
            <a:prstGeom prst="rect">
              <a:avLst/>
            </a:prstGeom>
          </p:spPr>
        </p:pic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EF3B9AC-F899-4755-9A6C-2110B44FF569}"/>
              </a:ext>
            </a:extLst>
          </p:cNvPr>
          <p:cNvGrpSpPr/>
          <p:nvPr/>
        </p:nvGrpSpPr>
        <p:grpSpPr>
          <a:xfrm>
            <a:off x="2171100" y="1385810"/>
            <a:ext cx="1423580" cy="1423580"/>
            <a:chOff x="2171100" y="1385810"/>
            <a:chExt cx="1423580" cy="1423580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23BF54B-399A-43C2-8B47-C643963B69EC}"/>
                </a:ext>
              </a:extLst>
            </p:cNvPr>
            <p:cNvSpPr/>
            <p:nvPr/>
          </p:nvSpPr>
          <p:spPr>
            <a:xfrm>
              <a:off x="2290025" y="1509819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8A93F8B-9630-4A95-A650-3EF24C612B4A}"/>
                </a:ext>
              </a:extLst>
            </p:cNvPr>
            <p:cNvSpPr/>
            <p:nvPr/>
          </p:nvSpPr>
          <p:spPr>
            <a:xfrm>
              <a:off x="2173068" y="1392861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9F53B2F5-C887-4DDA-94F4-21C9235B3290}"/>
                </a:ext>
              </a:extLst>
            </p:cNvPr>
            <p:cNvSpPr/>
            <p:nvPr/>
          </p:nvSpPr>
          <p:spPr>
            <a:xfrm>
              <a:off x="2172083" y="1386793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29C33DC2-DC83-400A-99F0-53E0C54ABA0F}"/>
                </a:ext>
              </a:extLst>
            </p:cNvPr>
            <p:cNvSpPr/>
            <p:nvPr/>
          </p:nvSpPr>
          <p:spPr>
            <a:xfrm rot="10800000">
              <a:off x="2171100" y="1385810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4268AEB-6DAA-4E65-B5B7-3FAB0AF23215}"/>
                </a:ext>
              </a:extLst>
            </p:cNvPr>
            <p:cNvSpPr/>
            <p:nvPr/>
          </p:nvSpPr>
          <p:spPr>
            <a:xfrm>
              <a:off x="2250622" y="1470416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276" name="Picture 27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CCF22336-3159-4972-8CA1-6689F4926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496" y="1656712"/>
              <a:ext cx="1006126" cy="754595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DE8CDB2-B009-4854-A076-782CFE107AC2}"/>
              </a:ext>
            </a:extLst>
          </p:cNvPr>
          <p:cNvGrpSpPr/>
          <p:nvPr/>
        </p:nvGrpSpPr>
        <p:grpSpPr>
          <a:xfrm>
            <a:off x="3847061" y="1385810"/>
            <a:ext cx="1423580" cy="1423580"/>
            <a:chOff x="3847061" y="1385810"/>
            <a:chExt cx="1423580" cy="142358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36C6565-C132-4FFF-83BF-4001466ACE3B}"/>
                </a:ext>
              </a:extLst>
            </p:cNvPr>
            <p:cNvSpPr/>
            <p:nvPr/>
          </p:nvSpPr>
          <p:spPr>
            <a:xfrm>
              <a:off x="3965986" y="1509819"/>
              <a:ext cx="1181631" cy="11816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E97CE5B-46A5-475B-844E-387BC1B1F40C}"/>
                </a:ext>
              </a:extLst>
            </p:cNvPr>
            <p:cNvSpPr/>
            <p:nvPr/>
          </p:nvSpPr>
          <p:spPr>
            <a:xfrm>
              <a:off x="3849029" y="1392861"/>
              <a:ext cx="1415546" cy="1415546"/>
            </a:xfrm>
            <a:prstGeom prst="ellipse">
              <a:avLst/>
            </a:prstGeom>
            <a:noFill/>
            <a:ln w="98425">
              <a:solidFill>
                <a:schemeClr val="bg1">
                  <a:alpha val="77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4E81059-6E86-4A6F-A990-3FB7B9DA6E58}"/>
                </a:ext>
              </a:extLst>
            </p:cNvPr>
            <p:cNvSpPr/>
            <p:nvPr/>
          </p:nvSpPr>
          <p:spPr>
            <a:xfrm>
              <a:off x="3848044" y="1386793"/>
              <a:ext cx="1421614" cy="1421614"/>
            </a:xfrm>
            <a:prstGeom prst="arc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3733F283-8975-44D8-B13D-82CDFDC10CD3}"/>
                </a:ext>
              </a:extLst>
            </p:cNvPr>
            <p:cNvSpPr/>
            <p:nvPr/>
          </p:nvSpPr>
          <p:spPr>
            <a:xfrm rot="10800000">
              <a:off x="3847061" y="1385810"/>
              <a:ext cx="1423580" cy="1423580"/>
            </a:xfrm>
            <a:prstGeom prst="arc">
              <a:avLst/>
            </a:prstGeom>
            <a:ln w="44450">
              <a:solidFill>
                <a:schemeClr val="tx1">
                  <a:alpha val="66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A3A9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A6A671B-D78F-46A2-A35F-0F625A93DF68}"/>
                </a:ext>
              </a:extLst>
            </p:cNvPr>
            <p:cNvSpPr/>
            <p:nvPr/>
          </p:nvSpPr>
          <p:spPr>
            <a:xfrm>
              <a:off x="3926583" y="1470415"/>
              <a:ext cx="1260437" cy="1260437"/>
            </a:xfrm>
            <a:prstGeom prst="ellipse">
              <a:avLst/>
            </a:prstGeom>
            <a:noFill/>
            <a:ln w="222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279" name="Picture 278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4F22B15A-6A11-4122-8CC4-38A26F577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937" y="1724757"/>
              <a:ext cx="1005280" cy="753960"/>
            </a:xfrm>
            <a:prstGeom prst="rect">
              <a:avLst/>
            </a:prstGeom>
          </p:spPr>
        </p:pic>
      </p:grpSp>
      <p:pic>
        <p:nvPicPr>
          <p:cNvPr id="285" name="Picture 284" descr="A picture containing drawing, light, window&#10;&#10;Description automatically generated">
            <a:extLst>
              <a:ext uri="{FF2B5EF4-FFF2-40B4-BE49-F238E27FC236}">
                <a16:creationId xmlns:a16="http://schemas.microsoft.com/office/drawing/2014/main" id="{5DD784A3-4D13-4B41-BBFC-4BC7BF54A0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7" y="1700914"/>
            <a:ext cx="1097077" cy="8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91C19D-FDAE-4BB5-B512-966125258539}"/>
              </a:ext>
            </a:extLst>
          </p:cNvPr>
          <p:cNvSpPr/>
          <p:nvPr/>
        </p:nvSpPr>
        <p:spPr>
          <a:xfrm>
            <a:off x="2160668" y="335400"/>
            <a:ext cx="2336190" cy="207593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>
                <a:latin typeface="+mj-lt"/>
              </a:rPr>
              <a:t>People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0F273-615C-477B-A76C-936C59C583AE}"/>
              </a:ext>
            </a:extLst>
          </p:cNvPr>
          <p:cNvSpPr/>
          <p:nvPr/>
        </p:nvSpPr>
        <p:spPr>
          <a:xfrm>
            <a:off x="4611839" y="2538433"/>
            <a:ext cx="2336189" cy="20759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>
                <a:solidFill>
                  <a:schemeClr val="bg2">
                    <a:lumMod val="10000"/>
                  </a:schemeClr>
                </a:solidFill>
                <a:latin typeface="+mj-lt"/>
              </a:rPr>
              <a:t>Executive</a:t>
            </a:r>
          </a:p>
          <a:p>
            <a:pPr algn="ctr"/>
            <a:r>
              <a:rPr lang="en-US" sz="3200">
                <a:solidFill>
                  <a:schemeClr val="bg2">
                    <a:lumMod val="10000"/>
                  </a:schemeClr>
                </a:solidFill>
                <a:latin typeface="+mj-lt"/>
              </a:rPr>
              <a:t>Leadership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CC31E1-E84F-454D-BC75-33F4A0654E54}"/>
              </a:ext>
            </a:extLst>
          </p:cNvPr>
          <p:cNvSpPr/>
          <p:nvPr/>
        </p:nvSpPr>
        <p:spPr>
          <a:xfrm>
            <a:off x="4611840" y="335400"/>
            <a:ext cx="2336190" cy="20759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>
                <a:latin typeface="+mj-lt"/>
              </a:rPr>
              <a:t>Process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98E1CF-F1E8-45E6-A391-9B290E4596A1}"/>
              </a:ext>
            </a:extLst>
          </p:cNvPr>
          <p:cNvSpPr/>
          <p:nvPr/>
        </p:nvSpPr>
        <p:spPr>
          <a:xfrm>
            <a:off x="2160668" y="2538433"/>
            <a:ext cx="2336190" cy="207593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>
                <a:latin typeface="+mj-lt"/>
              </a:rPr>
              <a:t>Technology &amp; Modernization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8561A7-89FC-456D-8217-BB5EDEFEE123}"/>
              </a:ext>
            </a:extLst>
          </p:cNvPr>
          <p:cNvSpPr/>
          <p:nvPr/>
        </p:nvSpPr>
        <p:spPr>
          <a:xfrm rot="21020605">
            <a:off x="2937699" y="1619693"/>
            <a:ext cx="3268601" cy="37974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DOES 2014-2018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5251B-0B65-4CF8-8CF1-6B220C53CE76}"/>
              </a:ext>
            </a:extLst>
          </p:cNvPr>
          <p:cNvSpPr/>
          <p:nvPr/>
        </p:nvSpPr>
        <p:spPr>
          <a:xfrm rot="21020605">
            <a:off x="2403944" y="3969353"/>
            <a:ext cx="1948355" cy="3797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DOES 2019-20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90B4AB-CA95-4BD6-B868-4B7E0E06926A}"/>
              </a:ext>
            </a:extLst>
          </p:cNvPr>
          <p:cNvSpPr/>
          <p:nvPr/>
        </p:nvSpPr>
        <p:spPr>
          <a:xfrm rot="21020605">
            <a:off x="4833516" y="3817911"/>
            <a:ext cx="1948355" cy="37974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DOES 2020</a:t>
            </a:r>
          </a:p>
        </p:txBody>
      </p:sp>
    </p:spTree>
    <p:extLst>
      <p:ext uri="{BB962C8B-B14F-4D97-AF65-F5344CB8AC3E}">
        <p14:creationId xmlns:p14="http://schemas.microsoft.com/office/powerpoint/2010/main" val="399029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827DED-FE5B-4F50-94C0-3E810EFE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75488"/>
            <a:ext cx="8552109" cy="41879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1561C-3556-4435-AE98-3B912EC56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907"/>
            <a:ext cx="7520160" cy="523220"/>
          </a:xfrm>
        </p:spPr>
        <p:txBody>
          <a:bodyPr/>
          <a:lstStyle/>
          <a:p>
            <a:r>
              <a:rPr lang="en-US" sz="2800" dirty="0"/>
              <a:t>Devops journey in metrics: SUBSCRIBERS &amp; TPS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83E92B-265A-4A7C-8F70-DA2143A18709}"/>
              </a:ext>
            </a:extLst>
          </p:cNvPr>
          <p:cNvCxnSpPr>
            <a:cxnSpLocks/>
          </p:cNvCxnSpPr>
          <p:nvPr/>
        </p:nvCxnSpPr>
        <p:spPr>
          <a:xfrm>
            <a:off x="755379" y="3522232"/>
            <a:ext cx="0" cy="13843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101243-59CE-43EF-B6D2-9CB569546B67}"/>
              </a:ext>
            </a:extLst>
          </p:cNvPr>
          <p:cNvCxnSpPr>
            <a:cxnSpLocks/>
          </p:cNvCxnSpPr>
          <p:nvPr/>
        </p:nvCxnSpPr>
        <p:spPr>
          <a:xfrm>
            <a:off x="4583631" y="3610663"/>
            <a:ext cx="0" cy="12959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279663-2DB1-4DE5-9A53-46FBD6BA5606}"/>
              </a:ext>
            </a:extLst>
          </p:cNvPr>
          <p:cNvCxnSpPr>
            <a:cxnSpLocks/>
          </p:cNvCxnSpPr>
          <p:nvPr/>
        </p:nvCxnSpPr>
        <p:spPr>
          <a:xfrm>
            <a:off x="8345501" y="3526971"/>
            <a:ext cx="0" cy="13796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7">
            <a:extLst>
              <a:ext uri="{FF2B5EF4-FFF2-40B4-BE49-F238E27FC236}">
                <a16:creationId xmlns:a16="http://schemas.microsoft.com/office/drawing/2014/main" id="{5D37E286-6948-4109-AB0A-C100EB621C32}"/>
              </a:ext>
            </a:extLst>
          </p:cNvPr>
          <p:cNvSpPr txBox="1"/>
          <p:nvPr/>
        </p:nvSpPr>
        <p:spPr>
          <a:xfrm>
            <a:off x="1114509" y="4656659"/>
            <a:ext cx="248689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Agile Transformation/Early DevOps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EB8F09D-2AE9-4F57-8F5D-A6830492F4F5}"/>
              </a:ext>
            </a:extLst>
          </p:cNvPr>
          <p:cNvSpPr txBox="1"/>
          <p:nvPr/>
        </p:nvSpPr>
        <p:spPr>
          <a:xfrm>
            <a:off x="5075716" y="4656659"/>
            <a:ext cx="251419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DevOps/Service Owners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86952-430D-4253-9CA4-D82EBB5F5311}"/>
              </a:ext>
            </a:extLst>
          </p:cNvPr>
          <p:cNvSpPr txBox="1"/>
          <p:nvPr/>
        </p:nvSpPr>
        <p:spPr>
          <a:xfrm rot="20648494">
            <a:off x="3833978" y="1676871"/>
            <a:ext cx="147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Subscribers(M)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EC3B4-22DE-4A9B-865F-C7DBD3CF7BA8}"/>
              </a:ext>
            </a:extLst>
          </p:cNvPr>
          <p:cNvSpPr txBox="1"/>
          <p:nvPr/>
        </p:nvSpPr>
        <p:spPr>
          <a:xfrm rot="20303495">
            <a:off x="4591397" y="266905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5EA94-F1A4-4971-9BEE-FCBA3F436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435" y="1551907"/>
            <a:ext cx="688429" cy="577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322702-FA37-4418-B35F-579A6B2AA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880" y="2129696"/>
            <a:ext cx="688429" cy="5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9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DCF2F77-226C-4D3B-B10E-D0E3D789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75488"/>
            <a:ext cx="8552110" cy="41879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1561C-3556-4435-AE98-3B912EC56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907"/>
            <a:ext cx="7520160" cy="523220"/>
          </a:xfrm>
        </p:spPr>
        <p:txBody>
          <a:bodyPr/>
          <a:lstStyle/>
          <a:p>
            <a:r>
              <a:rPr lang="en-US" sz="2800" dirty="0"/>
              <a:t>Devops journey in metrics: INC. &amp; Release IMPACT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86952-430D-4253-9CA4-D82EBB5F5311}"/>
              </a:ext>
            </a:extLst>
          </p:cNvPr>
          <p:cNvSpPr txBox="1"/>
          <p:nvPr/>
        </p:nvSpPr>
        <p:spPr>
          <a:xfrm rot="2580901">
            <a:off x="4164473" y="16553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Incidents/mo.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EC3B4-22DE-4A9B-865F-C7DBD3CF7BA8}"/>
              </a:ext>
            </a:extLst>
          </p:cNvPr>
          <p:cNvSpPr txBox="1"/>
          <p:nvPr/>
        </p:nvSpPr>
        <p:spPr>
          <a:xfrm rot="3358485">
            <a:off x="2100325" y="2498646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Release Impact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622794-EB82-4B4C-82C4-262523A0FCFB}"/>
              </a:ext>
            </a:extLst>
          </p:cNvPr>
          <p:cNvCxnSpPr>
            <a:cxnSpLocks/>
          </p:cNvCxnSpPr>
          <p:nvPr/>
        </p:nvCxnSpPr>
        <p:spPr>
          <a:xfrm>
            <a:off x="755379" y="3522232"/>
            <a:ext cx="0" cy="13843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4D85CC-E1DA-489A-B6BF-0EC97AD5B46A}"/>
              </a:ext>
            </a:extLst>
          </p:cNvPr>
          <p:cNvCxnSpPr>
            <a:cxnSpLocks/>
          </p:cNvCxnSpPr>
          <p:nvPr/>
        </p:nvCxnSpPr>
        <p:spPr>
          <a:xfrm>
            <a:off x="4534771" y="3610663"/>
            <a:ext cx="0" cy="12959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C3C396-6B7F-4FA1-84A8-ECE13B20D6A7}"/>
              </a:ext>
            </a:extLst>
          </p:cNvPr>
          <p:cNvCxnSpPr>
            <a:cxnSpLocks/>
          </p:cNvCxnSpPr>
          <p:nvPr/>
        </p:nvCxnSpPr>
        <p:spPr>
          <a:xfrm>
            <a:off x="8345501" y="3526971"/>
            <a:ext cx="0" cy="137962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7">
            <a:extLst>
              <a:ext uri="{FF2B5EF4-FFF2-40B4-BE49-F238E27FC236}">
                <a16:creationId xmlns:a16="http://schemas.microsoft.com/office/drawing/2014/main" id="{AE343B96-BA6B-45CF-9240-E26F8EAE57FB}"/>
              </a:ext>
            </a:extLst>
          </p:cNvPr>
          <p:cNvSpPr txBox="1"/>
          <p:nvPr/>
        </p:nvSpPr>
        <p:spPr>
          <a:xfrm>
            <a:off x="1114509" y="4656659"/>
            <a:ext cx="248689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Agile Transformation/Early DevOps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C2DD728B-381F-402E-AE5A-FAFF2AF304FD}"/>
              </a:ext>
            </a:extLst>
          </p:cNvPr>
          <p:cNvSpPr txBox="1"/>
          <p:nvPr/>
        </p:nvSpPr>
        <p:spPr>
          <a:xfrm>
            <a:off x="5075716" y="4656659"/>
            <a:ext cx="251419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DevOps/Service Owners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7E925-EC25-4D38-A315-0214BF9C7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850" y="1852724"/>
            <a:ext cx="719688" cy="604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85D1F0-B1BD-4A0C-8547-A8803BA98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850" y="1228595"/>
            <a:ext cx="723516" cy="6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2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CE1912-8163-4383-B056-7526CEB5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75488"/>
            <a:ext cx="8552110" cy="41879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1561C-3556-4435-AE98-3B912EC56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7907"/>
            <a:ext cx="7520160" cy="523220"/>
          </a:xfrm>
        </p:spPr>
        <p:txBody>
          <a:bodyPr/>
          <a:lstStyle/>
          <a:p>
            <a:r>
              <a:rPr lang="en-US" sz="2800" dirty="0"/>
              <a:t>Devops journey in metrics: ROD &amp; IMPACT MINUTES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86952-430D-4253-9CA4-D82EBB5F5311}"/>
              </a:ext>
            </a:extLst>
          </p:cNvPr>
          <p:cNvSpPr txBox="1"/>
          <p:nvPr/>
        </p:nvSpPr>
        <p:spPr>
          <a:xfrm rot="19071473">
            <a:off x="3683566" y="1831455"/>
            <a:ext cx="239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Release On Demand(ROD)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2EC3B4-22DE-4A9B-865F-C7DBD3CF7BA8}"/>
              </a:ext>
            </a:extLst>
          </p:cNvPr>
          <p:cNvSpPr txBox="1"/>
          <p:nvPr/>
        </p:nvSpPr>
        <p:spPr>
          <a:xfrm rot="511511">
            <a:off x="5770687" y="3236780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Impact Minutes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C2DD728B-381F-402E-AE5A-FAFF2AF304FD}"/>
              </a:ext>
            </a:extLst>
          </p:cNvPr>
          <p:cNvSpPr txBox="1"/>
          <p:nvPr/>
        </p:nvSpPr>
        <p:spPr>
          <a:xfrm>
            <a:off x="3380225" y="4656155"/>
            <a:ext cx="251419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DevOps/Service Owners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BC4CF0-2B85-4525-9FD6-D4082FC9B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705" y="1941943"/>
            <a:ext cx="671332" cy="5634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A27C4C-DBFB-4EB0-B8D5-BECF1983A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005" y="1346753"/>
            <a:ext cx="703555" cy="5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0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E659A-4B76-4725-9275-7ABA67FBF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830" y="-8755"/>
            <a:ext cx="7520160" cy="523220"/>
          </a:xfrm>
        </p:spPr>
        <p:txBody>
          <a:bodyPr/>
          <a:lstStyle/>
          <a:p>
            <a:r>
              <a:rPr lang="en-US" sz="2800" dirty="0"/>
              <a:t>Devops journey in metrics: 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5E3363-7F3F-4861-AC70-864425D90C1B}"/>
              </a:ext>
            </a:extLst>
          </p:cNvPr>
          <p:cNvGrpSpPr/>
          <p:nvPr/>
        </p:nvGrpSpPr>
        <p:grpSpPr>
          <a:xfrm>
            <a:off x="6918212" y="1188835"/>
            <a:ext cx="1375478" cy="1115719"/>
            <a:chOff x="6971219" y="643171"/>
            <a:chExt cx="1375478" cy="111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ABF081-07A0-4B0A-AFDB-D9945B8695A1}"/>
                </a:ext>
              </a:extLst>
            </p:cNvPr>
            <p:cNvSpPr/>
            <p:nvPr/>
          </p:nvSpPr>
          <p:spPr>
            <a:xfrm>
              <a:off x="6971219" y="643171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4EB4F5-F44F-4342-BF15-8865E25D9822}"/>
                </a:ext>
              </a:extLst>
            </p:cNvPr>
            <p:cNvSpPr/>
            <p:nvPr/>
          </p:nvSpPr>
          <p:spPr>
            <a:xfrm>
              <a:off x="6971219" y="1284532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806BCD-3929-4072-9508-0E04F35838BF}"/>
                </a:ext>
              </a:extLst>
            </p:cNvPr>
            <p:cNvSpPr txBox="1"/>
            <p:nvPr/>
          </p:nvSpPr>
          <p:spPr>
            <a:xfrm>
              <a:off x="6985957" y="682062"/>
              <a:ext cx="13607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RELEASE IMPACT</a:t>
              </a:r>
            </a:p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378A6B-DB56-440C-81F6-16F643F4C7DC}"/>
                </a:ext>
              </a:extLst>
            </p:cNvPr>
            <p:cNvSpPr txBox="1"/>
            <p:nvPr/>
          </p:nvSpPr>
          <p:spPr>
            <a:xfrm>
              <a:off x="6985957" y="1329732"/>
              <a:ext cx="135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-97%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A4E842-A472-45FE-B0FE-A87FE59302EF}"/>
              </a:ext>
            </a:extLst>
          </p:cNvPr>
          <p:cNvGrpSpPr/>
          <p:nvPr/>
        </p:nvGrpSpPr>
        <p:grpSpPr>
          <a:xfrm>
            <a:off x="4902688" y="1192272"/>
            <a:ext cx="1368109" cy="1115720"/>
            <a:chOff x="4955695" y="646608"/>
            <a:chExt cx="1368109" cy="11157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C477AF-B4F3-4979-B5F2-C09C5CD60479}"/>
                </a:ext>
              </a:extLst>
            </p:cNvPr>
            <p:cNvSpPr/>
            <p:nvPr/>
          </p:nvSpPr>
          <p:spPr>
            <a:xfrm>
              <a:off x="4955695" y="646608"/>
              <a:ext cx="1368109" cy="1115720"/>
            </a:xfrm>
            <a:prstGeom prst="rect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C65474-090C-4952-BD4F-CE22709824E6}"/>
                </a:ext>
              </a:extLst>
            </p:cNvPr>
            <p:cNvSpPr/>
            <p:nvPr/>
          </p:nvSpPr>
          <p:spPr>
            <a:xfrm>
              <a:off x="4955695" y="646609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7EFC56-23A9-4276-948F-C2D76DD111AC}"/>
                </a:ext>
              </a:extLst>
            </p:cNvPr>
            <p:cNvSpPr/>
            <p:nvPr/>
          </p:nvSpPr>
          <p:spPr>
            <a:xfrm>
              <a:off x="4955695" y="1287970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7BBF7E-CC19-4672-B4D0-880CB384EBEF}"/>
                </a:ext>
              </a:extLst>
            </p:cNvPr>
            <p:cNvSpPr txBox="1"/>
            <p:nvPr/>
          </p:nvSpPr>
          <p:spPr>
            <a:xfrm>
              <a:off x="4963063" y="670626"/>
              <a:ext cx="1360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INCIDENTS/ MONTH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4FF61C-A59F-431E-A47C-C00D556D06D6}"/>
                </a:ext>
              </a:extLst>
            </p:cNvPr>
            <p:cNvSpPr txBox="1"/>
            <p:nvPr/>
          </p:nvSpPr>
          <p:spPr>
            <a:xfrm>
              <a:off x="4963064" y="1333171"/>
              <a:ext cx="1360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-80%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A88239-8FB7-4309-86FE-23D16CF40F4E}"/>
              </a:ext>
            </a:extLst>
          </p:cNvPr>
          <p:cNvGrpSpPr/>
          <p:nvPr/>
        </p:nvGrpSpPr>
        <p:grpSpPr>
          <a:xfrm>
            <a:off x="850310" y="1209035"/>
            <a:ext cx="1368109" cy="1115720"/>
            <a:chOff x="903317" y="663371"/>
            <a:chExt cx="1368109" cy="1115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D806EA-31CC-40C1-A4D2-CBF66BC0F468}"/>
                </a:ext>
              </a:extLst>
            </p:cNvPr>
            <p:cNvSpPr/>
            <p:nvPr/>
          </p:nvSpPr>
          <p:spPr>
            <a:xfrm>
              <a:off x="903317" y="663371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A47489-81F4-45B1-92FD-2CFFA53D59AE}"/>
                </a:ext>
              </a:extLst>
            </p:cNvPr>
            <p:cNvSpPr/>
            <p:nvPr/>
          </p:nvSpPr>
          <p:spPr>
            <a:xfrm>
              <a:off x="903317" y="1304733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E226AD0-88FF-400F-93C6-1FD5E727551E}"/>
                </a:ext>
              </a:extLst>
            </p:cNvPr>
            <p:cNvSpPr txBox="1"/>
            <p:nvPr/>
          </p:nvSpPr>
          <p:spPr>
            <a:xfrm>
              <a:off x="909908" y="823555"/>
              <a:ext cx="1360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SUBSCRIBERS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B55A8D-3A7E-4A62-A47F-A172B2131587}"/>
                </a:ext>
              </a:extLst>
            </p:cNvPr>
            <p:cNvSpPr txBox="1"/>
            <p:nvPr/>
          </p:nvSpPr>
          <p:spPr>
            <a:xfrm>
              <a:off x="909908" y="1346665"/>
              <a:ext cx="13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+37%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40117A4-968E-4385-B857-7A74F62FCC9A}"/>
              </a:ext>
            </a:extLst>
          </p:cNvPr>
          <p:cNvGrpSpPr/>
          <p:nvPr/>
        </p:nvGrpSpPr>
        <p:grpSpPr>
          <a:xfrm>
            <a:off x="2873203" y="1203262"/>
            <a:ext cx="1368109" cy="1115720"/>
            <a:chOff x="2926210" y="657598"/>
            <a:chExt cx="1368109" cy="111572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7137B7-27BE-47A6-9859-604665D87C9F}"/>
                </a:ext>
              </a:extLst>
            </p:cNvPr>
            <p:cNvSpPr/>
            <p:nvPr/>
          </p:nvSpPr>
          <p:spPr>
            <a:xfrm>
              <a:off x="2926210" y="657598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88B43A-F7C8-4033-998E-5423D5F62549}"/>
                </a:ext>
              </a:extLst>
            </p:cNvPr>
            <p:cNvSpPr/>
            <p:nvPr/>
          </p:nvSpPr>
          <p:spPr>
            <a:xfrm>
              <a:off x="2926210" y="1298960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698534-581D-44CF-9939-50E1A2D16805}"/>
                </a:ext>
              </a:extLst>
            </p:cNvPr>
            <p:cNvSpPr txBox="1"/>
            <p:nvPr/>
          </p:nvSpPr>
          <p:spPr>
            <a:xfrm>
              <a:off x="2932023" y="812452"/>
              <a:ext cx="1360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TPS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ECD12D-2BB8-4347-B71B-7BB94BB61E6F}"/>
                </a:ext>
              </a:extLst>
            </p:cNvPr>
            <p:cNvSpPr txBox="1"/>
            <p:nvPr/>
          </p:nvSpPr>
          <p:spPr>
            <a:xfrm>
              <a:off x="2932801" y="1340892"/>
              <a:ext cx="13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+967%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775821-7B42-4580-A900-85CE5E6A5D56}"/>
              </a:ext>
            </a:extLst>
          </p:cNvPr>
          <p:cNvGrpSpPr/>
          <p:nvPr/>
        </p:nvGrpSpPr>
        <p:grpSpPr>
          <a:xfrm>
            <a:off x="2876700" y="2835679"/>
            <a:ext cx="1368110" cy="1115719"/>
            <a:chOff x="2929707" y="2290015"/>
            <a:chExt cx="1368110" cy="111571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B815E4-41C8-44DC-930F-548C141D746A}"/>
                </a:ext>
              </a:extLst>
            </p:cNvPr>
            <p:cNvSpPr/>
            <p:nvPr/>
          </p:nvSpPr>
          <p:spPr>
            <a:xfrm>
              <a:off x="2929707" y="2290015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D6642F-F329-46F3-8B0E-FC823C4ED747}"/>
                </a:ext>
              </a:extLst>
            </p:cNvPr>
            <p:cNvSpPr/>
            <p:nvPr/>
          </p:nvSpPr>
          <p:spPr>
            <a:xfrm>
              <a:off x="2929707" y="2931376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06EF31-E4FB-4749-8D83-E4F5306279DD}"/>
                </a:ext>
              </a:extLst>
            </p:cNvPr>
            <p:cNvSpPr txBox="1"/>
            <p:nvPr/>
          </p:nvSpPr>
          <p:spPr>
            <a:xfrm>
              <a:off x="2935328" y="2311971"/>
              <a:ext cx="1360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IMPACT MINUTES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5D831F-0E20-49F8-9EE8-B00D77437E81}"/>
                </a:ext>
              </a:extLst>
            </p:cNvPr>
            <p:cNvSpPr txBox="1"/>
            <p:nvPr/>
          </p:nvSpPr>
          <p:spPr>
            <a:xfrm>
              <a:off x="2944445" y="2976576"/>
              <a:ext cx="135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-81%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77F3EB-1F39-40B6-8B80-755267AC2024}"/>
              </a:ext>
            </a:extLst>
          </p:cNvPr>
          <p:cNvGrpSpPr/>
          <p:nvPr/>
        </p:nvGrpSpPr>
        <p:grpSpPr>
          <a:xfrm>
            <a:off x="861823" y="2799088"/>
            <a:ext cx="1376644" cy="1115720"/>
            <a:chOff x="914830" y="2253424"/>
            <a:chExt cx="1376644" cy="111572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9E3D54-B898-434B-8AA6-25AF613FD215}"/>
                </a:ext>
              </a:extLst>
            </p:cNvPr>
            <p:cNvSpPr/>
            <p:nvPr/>
          </p:nvSpPr>
          <p:spPr>
            <a:xfrm>
              <a:off x="914830" y="2253424"/>
              <a:ext cx="1368109" cy="1115720"/>
            </a:xfrm>
            <a:prstGeom prst="rect">
              <a:avLst/>
            </a:prstGeom>
            <a:solidFill>
              <a:srgbClr val="ED33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971487E-0A93-47FC-BE27-E253BF2FB375}"/>
                </a:ext>
              </a:extLst>
            </p:cNvPr>
            <p:cNvSpPr/>
            <p:nvPr/>
          </p:nvSpPr>
          <p:spPr>
            <a:xfrm>
              <a:off x="914830" y="2253425"/>
              <a:ext cx="1368109" cy="111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B63269-15E5-44CE-A6DB-B8129F5D29F7}"/>
                </a:ext>
              </a:extLst>
            </p:cNvPr>
            <p:cNvSpPr/>
            <p:nvPr/>
          </p:nvSpPr>
          <p:spPr>
            <a:xfrm>
              <a:off x="914830" y="2894786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3D5F0F1-4924-4BF2-809D-FEFED4C82FF3}"/>
                </a:ext>
              </a:extLst>
            </p:cNvPr>
            <p:cNvSpPr txBox="1"/>
            <p:nvPr/>
          </p:nvSpPr>
          <p:spPr>
            <a:xfrm>
              <a:off x="930734" y="2285633"/>
              <a:ext cx="1360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RELEASE ON DEMAND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60460C-29C5-428C-AE82-C0461F1B2683}"/>
                </a:ext>
              </a:extLst>
            </p:cNvPr>
            <p:cNvSpPr txBox="1"/>
            <p:nvPr/>
          </p:nvSpPr>
          <p:spPr>
            <a:xfrm>
              <a:off x="922199" y="2939987"/>
              <a:ext cx="1360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+1280%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135888-87C2-4A0F-A960-B3D90BAB7BD8}"/>
              </a:ext>
            </a:extLst>
          </p:cNvPr>
          <p:cNvGrpSpPr/>
          <p:nvPr/>
        </p:nvGrpSpPr>
        <p:grpSpPr>
          <a:xfrm>
            <a:off x="4896097" y="2838946"/>
            <a:ext cx="1368109" cy="1115720"/>
            <a:chOff x="4949104" y="2293282"/>
            <a:chExt cx="1368109" cy="111572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1A924A-A7C6-4A7A-AED4-9A88E4D859CB}"/>
                </a:ext>
              </a:extLst>
            </p:cNvPr>
            <p:cNvSpPr/>
            <p:nvPr/>
          </p:nvSpPr>
          <p:spPr>
            <a:xfrm>
              <a:off x="4949104" y="2293282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962580-A846-405D-B06C-871ACF80A032}"/>
                </a:ext>
              </a:extLst>
            </p:cNvPr>
            <p:cNvSpPr/>
            <p:nvPr/>
          </p:nvSpPr>
          <p:spPr>
            <a:xfrm>
              <a:off x="4949104" y="2934644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21A63A-DA4F-4A0E-9522-8690AA7E38EE}"/>
                </a:ext>
              </a:extLst>
            </p:cNvPr>
            <p:cNvSpPr txBox="1"/>
            <p:nvPr/>
          </p:nvSpPr>
          <p:spPr>
            <a:xfrm>
              <a:off x="4955695" y="2444350"/>
              <a:ext cx="1360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err="1">
                  <a:solidFill>
                    <a:schemeClr val="bg1"/>
                  </a:solidFill>
                  <a:latin typeface="+mj-lt"/>
                </a:rPr>
                <a:t>eNPS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C389484-2970-4DBB-ABBD-4C0D68ED5C06}"/>
                </a:ext>
              </a:extLst>
            </p:cNvPr>
            <p:cNvSpPr txBox="1"/>
            <p:nvPr/>
          </p:nvSpPr>
          <p:spPr>
            <a:xfrm>
              <a:off x="4955695" y="2976576"/>
              <a:ext cx="13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+500%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C206C5-42A7-4385-A218-C8508EFAA86C}"/>
              </a:ext>
            </a:extLst>
          </p:cNvPr>
          <p:cNvGrpSpPr/>
          <p:nvPr/>
        </p:nvGrpSpPr>
        <p:grpSpPr>
          <a:xfrm>
            <a:off x="6918212" y="2838946"/>
            <a:ext cx="1368109" cy="1115720"/>
            <a:chOff x="6971219" y="2293282"/>
            <a:chExt cx="1368109" cy="111572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ABCEA3B-84BB-446A-802A-94C75DBC0105}"/>
                </a:ext>
              </a:extLst>
            </p:cNvPr>
            <p:cNvSpPr/>
            <p:nvPr/>
          </p:nvSpPr>
          <p:spPr>
            <a:xfrm>
              <a:off x="6971219" y="2293282"/>
              <a:ext cx="1368109" cy="111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E157779-FD04-4E07-B1A3-F424BF40A7F0}"/>
                </a:ext>
              </a:extLst>
            </p:cNvPr>
            <p:cNvSpPr/>
            <p:nvPr/>
          </p:nvSpPr>
          <p:spPr>
            <a:xfrm>
              <a:off x="6971219" y="2934644"/>
              <a:ext cx="1368109" cy="4743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69B4F3-97F6-4036-8A2C-51C05FA9A20F}"/>
                </a:ext>
              </a:extLst>
            </p:cNvPr>
            <p:cNvSpPr txBox="1"/>
            <p:nvPr/>
          </p:nvSpPr>
          <p:spPr>
            <a:xfrm>
              <a:off x="6977810" y="2352326"/>
              <a:ext cx="1360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+mj-lt"/>
                </a:rPr>
                <a:t>FEATURE CYCLE TIME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38F7C05-8618-46A4-9CD9-FCE44A797908}"/>
                </a:ext>
              </a:extLst>
            </p:cNvPr>
            <p:cNvSpPr txBox="1"/>
            <p:nvPr/>
          </p:nvSpPr>
          <p:spPr>
            <a:xfrm>
              <a:off x="6977810" y="2976576"/>
              <a:ext cx="1360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-77%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0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SG PowerPoint Template_Grey &amp; White">
  <a:themeElements>
    <a:clrScheme name="Custom 1">
      <a:dk1>
        <a:srgbClr val="A3A3A9"/>
      </a:dk1>
      <a:lt1>
        <a:srgbClr val="FFFFFF"/>
      </a:lt1>
      <a:dk2>
        <a:srgbClr val="ED3123"/>
      </a:dk2>
      <a:lt2>
        <a:srgbClr val="F2F2F2"/>
      </a:lt2>
      <a:accent1>
        <a:srgbClr val="5F5F61"/>
      </a:accent1>
      <a:accent2>
        <a:srgbClr val="00A2C4"/>
      </a:accent2>
      <a:accent3>
        <a:srgbClr val="82C240"/>
      </a:accent3>
      <a:accent4>
        <a:srgbClr val="AC5FE7"/>
      </a:accent4>
      <a:accent5>
        <a:srgbClr val="F15D21"/>
      </a:accent5>
      <a:accent6>
        <a:srgbClr val="FBD50D"/>
      </a:accent6>
      <a:hlink>
        <a:srgbClr val="7FA0B5"/>
      </a:hlink>
      <a:folHlink>
        <a:srgbClr val="A19588"/>
      </a:folHlink>
    </a:clrScheme>
    <a:fontScheme name="CSG">
      <a:majorFont>
        <a:latin typeface="Franklin Gothic Medium C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332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PowerPoint Template 2017 Updated" id="{F6296AFC-DDE5-4457-BEFA-6FA0047DC70F}" vid="{5D95DC0A-E6DA-4A8F-B2FA-8A15478B70FE}"/>
    </a:ext>
  </a:extLst>
</a:theme>
</file>

<file path=ppt/theme/theme2.xml><?xml version="1.0" encoding="utf-8"?>
<a:theme xmlns:a="http://schemas.openxmlformats.org/drawingml/2006/main" name="1_CSG PowerPoint Template_Grey &amp; White">
  <a:themeElements>
    <a:clrScheme name="Custom 1">
      <a:dk1>
        <a:srgbClr val="A3A3A9"/>
      </a:dk1>
      <a:lt1>
        <a:srgbClr val="FFFFFF"/>
      </a:lt1>
      <a:dk2>
        <a:srgbClr val="ED3123"/>
      </a:dk2>
      <a:lt2>
        <a:srgbClr val="F2F2F2"/>
      </a:lt2>
      <a:accent1>
        <a:srgbClr val="5F5F61"/>
      </a:accent1>
      <a:accent2>
        <a:srgbClr val="00A2C4"/>
      </a:accent2>
      <a:accent3>
        <a:srgbClr val="82C240"/>
      </a:accent3>
      <a:accent4>
        <a:srgbClr val="AC5FE7"/>
      </a:accent4>
      <a:accent5>
        <a:srgbClr val="F15D21"/>
      </a:accent5>
      <a:accent6>
        <a:srgbClr val="FBD50D"/>
      </a:accent6>
      <a:hlink>
        <a:srgbClr val="7FA0B5"/>
      </a:hlink>
      <a:folHlink>
        <a:srgbClr val="A19588"/>
      </a:folHlink>
    </a:clrScheme>
    <a:fontScheme name="CSG">
      <a:majorFont>
        <a:latin typeface="Franklin Gothic Medium C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D332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G PowerPoint Template 2017 Compressed Images [Read-Only]" id="{76E98021-4D9B-498F-A966-B526D6364216}" vid="{FB94574E-C93C-4B1C-96CD-27A0523A31D2}"/>
    </a:ext>
  </a:extLst>
</a:theme>
</file>

<file path=ppt/theme/theme3.xml><?xml version="1.0" encoding="utf-8"?>
<a:theme xmlns:a="http://schemas.openxmlformats.org/drawingml/2006/main" name="CSG PowerPoint Template 2015">
  <a:themeElements>
    <a:clrScheme name="CSG COLORS 2015 (RGB)">
      <a:dk1>
        <a:srgbClr val="000000"/>
      </a:dk1>
      <a:lt1>
        <a:srgbClr val="FFFFFF"/>
      </a:lt1>
      <a:dk2>
        <a:srgbClr val="5F6062"/>
      </a:dk2>
      <a:lt2>
        <a:srgbClr val="FFFFFF"/>
      </a:lt2>
      <a:accent1>
        <a:srgbClr val="EE3524"/>
      </a:accent1>
      <a:accent2>
        <a:srgbClr val="8E9300"/>
      </a:accent2>
      <a:accent3>
        <a:srgbClr val="00A8CB"/>
      </a:accent3>
      <a:accent4>
        <a:srgbClr val="D37E30"/>
      </a:accent4>
      <a:accent5>
        <a:srgbClr val="8A1F03"/>
      </a:accent5>
      <a:accent6>
        <a:srgbClr val="6D8EA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47E872206FA946A7854940FD2CD65B" ma:contentTypeVersion="2" ma:contentTypeDescription="Create a new document." ma:contentTypeScope="" ma:versionID="678b7c4a3aa75e67761103cae6b26888">
  <xsd:schema xmlns:xsd="http://www.w3.org/2001/XMLSchema" xmlns:xs="http://www.w3.org/2001/XMLSchema" xmlns:p="http://schemas.microsoft.com/office/2006/metadata/properties" xmlns:ns2="7521f7b8-cb9c-4e7c-88ad-be04b7cef313" targetNamespace="http://schemas.microsoft.com/office/2006/metadata/properties" ma:root="true" ma:fieldsID="1ce05f7547d2805dfd0b77ee3b0e52b1" ns2:_="">
    <xsd:import namespace="7521f7b8-cb9c-4e7c-88ad-be04b7cef3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1f7b8-cb9c-4e7c-88ad-be04b7cef3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0E97267-3236-4E74-898D-56928C886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76BE0C-F39A-40B4-B9E3-F2AF3A3537BA}">
  <ds:schemaRefs>
    <ds:schemaRef ds:uri="7521f7b8-cb9c-4e7c-88ad-be04b7cef3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892B5D3-AF6C-4CB0-ADD3-8AD3D7947B9E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7521f7b8-cb9c-4e7c-88ad-be04b7cef31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7125</TotalTime>
  <Words>821</Words>
  <Application>Microsoft Office PowerPoint</Application>
  <PresentationFormat>On-screen Show (16:9)</PresentationFormat>
  <Paragraphs>273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Brandon Grotesque Light</vt:lpstr>
      <vt:lpstr>Calibri</vt:lpstr>
      <vt:lpstr>Courier New</vt:lpstr>
      <vt:lpstr>Franklin Gothic Medium Cond</vt:lpstr>
      <vt:lpstr>Lucida Grande</vt:lpstr>
      <vt:lpstr>TisaOT</vt:lpstr>
      <vt:lpstr>Verdana</vt:lpstr>
      <vt:lpstr>Wingdings</vt:lpstr>
      <vt:lpstr>CSG PowerPoint Template_Grey &amp; White</vt:lpstr>
      <vt:lpstr>1_CSG PowerPoint Template_Grey &amp; White</vt:lpstr>
      <vt:lpstr>CSG PowerPoint Template 2015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Blaine McKillip</dc:creator>
  <cp:lastModifiedBy>Scott Prugh</cp:lastModifiedBy>
  <cp:revision>4</cp:revision>
  <cp:lastPrinted>2020-06-23T14:47:17Z</cp:lastPrinted>
  <dcterms:modified xsi:type="dcterms:W3CDTF">2021-01-06T01:55:53Z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0x0101003047E872206FA946A7854940FD2CD65B</vt:lpwstr>
  </property>
  <property fmtid="{D5CDD505-2E9C-101B-9397-08002B2CF9AE}" pid="3" name="_dlc_DocIdItemGuid">
    <vt:lpwstr>f793edbc-03e0-4dfe-82d9-2f331fc517e2</vt:lpwstr>
  </property>
  <property fmtid="{D5CDD505-2E9C-101B-9397-08002B2CF9AE}" pid="4" name="MSIP_Label_49378a34-61cb-4d5e-a70c-1712827e012a_Enabled">
    <vt:lpwstr>True</vt:lpwstr>
  </property>
  <property fmtid="{D5CDD505-2E9C-101B-9397-08002B2CF9AE}" pid="5" name="MSIP_Label_49378a34-61cb-4d5e-a70c-1712827e012a_SiteId">
    <vt:lpwstr>194a267b-82ba-4fa6-b6b9-f95966ab3815</vt:lpwstr>
  </property>
  <property fmtid="{D5CDD505-2E9C-101B-9397-08002B2CF9AE}" pid="6" name="MSIP_Label_49378a34-61cb-4d5e-a70c-1712827e012a_Ref">
    <vt:lpwstr>https://api.informationprotection.azure.com/api/194a267b-82ba-4fa6-b6b9-f95966ab3815</vt:lpwstr>
  </property>
  <property fmtid="{D5CDD505-2E9C-101B-9397-08002B2CF9AE}" pid="7" name="MSIP_Label_49378a34-61cb-4d5e-a70c-1712827e012a_Owner">
    <vt:lpwstr>Joseph.Wilson@csgi.com</vt:lpwstr>
  </property>
  <property fmtid="{D5CDD505-2E9C-101B-9397-08002B2CF9AE}" pid="8" name="MSIP_Label_49378a34-61cb-4d5e-a70c-1712827e012a_SetDate">
    <vt:lpwstr>2018-08-14T22:14:41.3315986-05:00</vt:lpwstr>
  </property>
  <property fmtid="{D5CDD505-2E9C-101B-9397-08002B2CF9AE}" pid="9" name="MSIP_Label_49378a34-61cb-4d5e-a70c-1712827e012a_Name">
    <vt:lpwstr>Medium Impact</vt:lpwstr>
  </property>
  <property fmtid="{D5CDD505-2E9C-101B-9397-08002B2CF9AE}" pid="10" name="MSIP_Label_49378a34-61cb-4d5e-a70c-1712827e012a_Application">
    <vt:lpwstr>Microsoft Azure Information Protection</vt:lpwstr>
  </property>
  <property fmtid="{D5CDD505-2E9C-101B-9397-08002B2CF9AE}" pid="11" name="MSIP_Label_49378a34-61cb-4d5e-a70c-1712827e012a_Extended_MSFT_Method">
    <vt:lpwstr>Automatic</vt:lpwstr>
  </property>
  <property fmtid="{D5CDD505-2E9C-101B-9397-08002B2CF9AE}" pid="12" name="Sensitivity">
    <vt:lpwstr>Medium Impact</vt:lpwstr>
  </property>
</Properties>
</file>